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7" r:id="rId4"/>
    <p:sldId id="294" r:id="rId5"/>
    <p:sldId id="295" r:id="rId6"/>
    <p:sldId id="287" r:id="rId7"/>
    <p:sldId id="296" r:id="rId8"/>
    <p:sldId id="297" r:id="rId9"/>
    <p:sldId id="279" r:id="rId10"/>
    <p:sldId id="298" r:id="rId11"/>
    <p:sldId id="301" r:id="rId12"/>
    <p:sldId id="299" r:id="rId13"/>
    <p:sldId id="30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7340F5-F135-4F72-AA04-42667744C3E5}" v="195" dt="2022-11-19T04:32:15.2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FD170-5BBF-4C0C-9812-2EB6FA672E5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D6637F7E-2E90-4FEA-A311-8E79A5C28416}">
      <dgm:prSet phldrT="[Texto]"/>
      <dgm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just"/>
          <a:r>
            <a:rPr lang="es-CR" dirty="0">
              <a:solidFill>
                <a:srgbClr val="000000"/>
              </a:solidFill>
              <a:latin typeface="Arial Narrow" panose="020B0606020202030204" pitchFamily="34" charset="0"/>
            </a:rPr>
            <a:t>1. </a:t>
          </a:r>
          <a:r>
            <a:rPr lang="es-CR" b="1" dirty="0">
              <a:solidFill>
                <a:srgbClr val="000000"/>
              </a:solidFill>
              <a:latin typeface="Arial Narrow" panose="020B0606020202030204" pitchFamily="34" charset="0"/>
            </a:rPr>
            <a:t>Mejorar la salud</a:t>
          </a:r>
          <a:r>
            <a:rPr lang="es-CR" dirty="0">
              <a:solidFill>
                <a:srgbClr val="000000"/>
              </a:solidFill>
              <a:latin typeface="Arial Narrow" panose="020B0606020202030204" pitchFamily="34" charset="0"/>
            </a:rPr>
            <a:t> en las Américas </a:t>
          </a:r>
          <a:r>
            <a:rPr lang="es-CR" b="1" dirty="0">
              <a:solidFill>
                <a:srgbClr val="000000"/>
              </a:solidFill>
              <a:latin typeface="Arial Narrow" panose="020B0606020202030204" pitchFamily="34" charset="0"/>
            </a:rPr>
            <a:t>mediante el desarrollo y el perfeccionamiento del ejercicio profesional de la farmacia</a:t>
          </a:r>
          <a:r>
            <a:rPr lang="es-CR" dirty="0">
              <a:solidFill>
                <a:srgbClr val="000000"/>
              </a:solidFill>
              <a:latin typeface="Arial Narrow" panose="020B0606020202030204" pitchFamily="34" charset="0"/>
            </a:rPr>
            <a:t> y la educación farmacéutica.</a:t>
          </a:r>
        </a:p>
      </dgm:t>
    </dgm:pt>
    <dgm:pt modelId="{C2DFC727-198F-4BA8-A711-84E83FFD24B2}" type="parTrans" cxnId="{A0469E7F-6539-48D3-A31F-A22355ED6260}">
      <dgm:prSet/>
      <dgm:spPr/>
      <dgm:t>
        <a:bodyPr/>
        <a:lstStyle/>
        <a:p>
          <a:endParaRPr lang="es-CR"/>
        </a:p>
      </dgm:t>
    </dgm:pt>
    <dgm:pt modelId="{33A9D5F6-CE34-44A0-9DCF-A5F7391ED72A}" type="sibTrans" cxnId="{A0469E7F-6539-48D3-A31F-A22355ED6260}">
      <dgm:prSet/>
      <dgm:spPr/>
      <dgm:t>
        <a:bodyPr/>
        <a:lstStyle/>
        <a:p>
          <a:endParaRPr lang="es-CR"/>
        </a:p>
      </dgm:t>
    </dgm:pt>
    <dgm:pt modelId="{D0A5D5C9-5159-40F6-B656-C280DD18399A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just"/>
          <a:r>
            <a:rPr lang="es-CR" dirty="0">
              <a:solidFill>
                <a:srgbClr val="000000"/>
              </a:solidFill>
              <a:latin typeface="Arial Narrow" panose="020B0606020202030204" pitchFamily="34" charset="0"/>
            </a:rPr>
            <a:t>3. </a:t>
          </a:r>
          <a:r>
            <a:rPr lang="es-CR" b="1" dirty="0">
              <a:solidFill>
                <a:srgbClr val="000000"/>
              </a:solidFill>
              <a:latin typeface="Arial Narrow" panose="020B0606020202030204" pitchFamily="34" charset="0"/>
            </a:rPr>
            <a:t>Integrar las políticas apropiadas</a:t>
          </a:r>
          <a:r>
            <a:rPr lang="es-CR" dirty="0">
              <a:solidFill>
                <a:srgbClr val="000000"/>
              </a:solidFill>
              <a:latin typeface="Arial Narrow" panose="020B0606020202030204" pitchFamily="34" charset="0"/>
            </a:rPr>
            <a:t> de la FIP y la OPS/OMS </a:t>
          </a:r>
          <a:r>
            <a:rPr lang="es-CR" b="1" dirty="0">
              <a:solidFill>
                <a:srgbClr val="000000"/>
              </a:solidFill>
              <a:latin typeface="Arial Narrow" panose="020B0606020202030204" pitchFamily="34" charset="0"/>
            </a:rPr>
            <a:t>en lo referente a la profesión farmacéutica</a:t>
          </a:r>
          <a:r>
            <a:rPr lang="es-CR" dirty="0">
              <a:solidFill>
                <a:srgbClr val="000000"/>
              </a:solidFill>
              <a:latin typeface="Arial Narrow" panose="020B0606020202030204" pitchFamily="34" charset="0"/>
            </a:rPr>
            <a:t> y en los programas de educación de pregrado, posgrado y continua.</a:t>
          </a:r>
        </a:p>
      </dgm:t>
    </dgm:pt>
    <dgm:pt modelId="{4DD6C27F-2656-4C29-8CEB-90DA0A6397A3}" type="parTrans" cxnId="{EE829D40-1E54-4262-A5CD-4BD7B8452FE8}">
      <dgm:prSet/>
      <dgm:spPr/>
      <dgm:t>
        <a:bodyPr/>
        <a:lstStyle/>
        <a:p>
          <a:endParaRPr lang="es-CR"/>
        </a:p>
      </dgm:t>
    </dgm:pt>
    <dgm:pt modelId="{97C951B5-31B7-4FB2-8501-A833A922A226}" type="sibTrans" cxnId="{EE829D40-1E54-4262-A5CD-4BD7B8452FE8}">
      <dgm:prSet/>
      <dgm:spPr/>
      <dgm:t>
        <a:bodyPr/>
        <a:lstStyle/>
        <a:p>
          <a:endParaRPr lang="es-CR"/>
        </a:p>
      </dgm:t>
    </dgm:pt>
    <dgm:pt modelId="{43CD4B03-4527-4B27-BD4C-68BB44470031}">
      <dgm:prSet phldrT="[Texto]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just"/>
          <a:r>
            <a:rPr lang="es-CR" dirty="0">
              <a:solidFill>
                <a:srgbClr val="000000"/>
              </a:solidFill>
              <a:latin typeface="Arial Narrow" panose="020B0606020202030204" pitchFamily="34" charset="0"/>
            </a:rPr>
            <a:t>4. </a:t>
          </a:r>
          <a:r>
            <a:rPr lang="es-CR" b="1" dirty="0">
              <a:solidFill>
                <a:srgbClr val="000000"/>
              </a:solidFill>
              <a:latin typeface="Arial Narrow" panose="020B0606020202030204" pitchFamily="34" charset="0"/>
            </a:rPr>
            <a:t>Elaborar y difundir de declaraciones y documentos técnicos</a:t>
          </a:r>
          <a:r>
            <a:rPr lang="es-CR" dirty="0">
              <a:solidFill>
                <a:srgbClr val="000000"/>
              </a:solidFill>
              <a:latin typeface="Arial Narrow" panose="020B0606020202030204" pitchFamily="34" charset="0"/>
            </a:rPr>
            <a:t> que respalden las políticas definidas por las organizaciones farmacéuticas regionales.</a:t>
          </a:r>
        </a:p>
      </dgm:t>
    </dgm:pt>
    <dgm:pt modelId="{CBCA8BBA-A313-418E-8813-407579A271B3}" type="parTrans" cxnId="{0537BACB-5BBD-4DD3-87A7-A95C6DEF0F3D}">
      <dgm:prSet/>
      <dgm:spPr/>
      <dgm:t>
        <a:bodyPr/>
        <a:lstStyle/>
        <a:p>
          <a:endParaRPr lang="es-CR"/>
        </a:p>
      </dgm:t>
    </dgm:pt>
    <dgm:pt modelId="{FA1C0448-37B1-42F8-9764-CFE072E180AA}" type="sibTrans" cxnId="{0537BACB-5BBD-4DD3-87A7-A95C6DEF0F3D}">
      <dgm:prSet/>
      <dgm:spPr/>
      <dgm:t>
        <a:bodyPr/>
        <a:lstStyle/>
        <a:p>
          <a:endParaRPr lang="es-CR"/>
        </a:p>
      </dgm:t>
    </dgm:pt>
    <dgm:pt modelId="{5000E72A-78D8-4485-9ECF-39CC2A82D7C2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just"/>
          <a:r>
            <a:rPr lang="es-CR" dirty="0">
              <a:solidFill>
                <a:srgbClr val="000000"/>
              </a:solidFill>
              <a:latin typeface="Arial Narrow" panose="020B0606020202030204" pitchFamily="34" charset="0"/>
            </a:rPr>
            <a:t>2. Promover </a:t>
          </a:r>
          <a:r>
            <a:rPr lang="es-CR" b="1" dirty="0">
              <a:solidFill>
                <a:srgbClr val="000000"/>
              </a:solidFill>
              <a:latin typeface="Arial Narrow" panose="020B0606020202030204" pitchFamily="34" charset="0"/>
            </a:rPr>
            <a:t>la ejecución de proyectos relativos al ejercicio profesional de la farmacia</a:t>
          </a:r>
          <a:r>
            <a:rPr lang="es-CR" dirty="0">
              <a:solidFill>
                <a:srgbClr val="000000"/>
              </a:solidFill>
              <a:latin typeface="Arial Narrow" panose="020B0606020202030204" pitchFamily="34" charset="0"/>
            </a:rPr>
            <a:t> y la educación farmacéutica por las organizaciones farmacéuticas de las Américas.</a:t>
          </a:r>
        </a:p>
      </dgm:t>
    </dgm:pt>
    <dgm:pt modelId="{CB28C9E4-BC0B-4524-B036-22BBA964E3AF}" type="parTrans" cxnId="{C08894A2-1752-420F-B2D4-BF0FA8BECB7F}">
      <dgm:prSet/>
      <dgm:spPr/>
      <dgm:t>
        <a:bodyPr/>
        <a:lstStyle/>
        <a:p>
          <a:endParaRPr lang="es-CR"/>
        </a:p>
      </dgm:t>
    </dgm:pt>
    <dgm:pt modelId="{85008FE2-2B10-45A0-8813-E1653340A94C}" type="sibTrans" cxnId="{C08894A2-1752-420F-B2D4-BF0FA8BECB7F}">
      <dgm:prSet/>
      <dgm:spPr/>
      <dgm:t>
        <a:bodyPr/>
        <a:lstStyle/>
        <a:p>
          <a:endParaRPr lang="es-CR"/>
        </a:p>
      </dgm:t>
    </dgm:pt>
    <dgm:pt modelId="{E146C922-C4FB-4188-AFBF-2B235082A7C1}" type="pres">
      <dgm:prSet presAssocID="{711FD170-5BBF-4C0C-9812-2EB6FA672E50}" presName="diagram" presStyleCnt="0">
        <dgm:presLayoutVars>
          <dgm:dir/>
          <dgm:resizeHandles val="exact"/>
        </dgm:presLayoutVars>
      </dgm:prSet>
      <dgm:spPr/>
    </dgm:pt>
    <dgm:pt modelId="{2137E7AC-6593-4318-8ADD-D353AA92B833}" type="pres">
      <dgm:prSet presAssocID="{D6637F7E-2E90-4FEA-A311-8E79A5C28416}" presName="node" presStyleLbl="node1" presStyleIdx="0" presStyleCnt="4">
        <dgm:presLayoutVars>
          <dgm:bulletEnabled val="1"/>
        </dgm:presLayoutVars>
      </dgm:prSet>
      <dgm:spPr/>
    </dgm:pt>
    <dgm:pt modelId="{AE0D1C7C-3E42-4AED-A033-87AE28C1B115}" type="pres">
      <dgm:prSet presAssocID="{33A9D5F6-CE34-44A0-9DCF-A5F7391ED72A}" presName="sibTrans" presStyleCnt="0"/>
      <dgm:spPr/>
    </dgm:pt>
    <dgm:pt modelId="{563B7E48-89AB-4B41-920E-A0AEDB2EFDE9}" type="pres">
      <dgm:prSet presAssocID="{5000E72A-78D8-4485-9ECF-39CC2A82D7C2}" presName="node" presStyleLbl="node1" presStyleIdx="1" presStyleCnt="4">
        <dgm:presLayoutVars>
          <dgm:bulletEnabled val="1"/>
        </dgm:presLayoutVars>
      </dgm:prSet>
      <dgm:spPr/>
    </dgm:pt>
    <dgm:pt modelId="{DAE75B77-109C-406E-BF24-75077141548D}" type="pres">
      <dgm:prSet presAssocID="{85008FE2-2B10-45A0-8813-E1653340A94C}" presName="sibTrans" presStyleCnt="0"/>
      <dgm:spPr/>
    </dgm:pt>
    <dgm:pt modelId="{93ED378B-7334-4DC9-8E15-C779AA139E7C}" type="pres">
      <dgm:prSet presAssocID="{D0A5D5C9-5159-40F6-B656-C280DD18399A}" presName="node" presStyleLbl="node1" presStyleIdx="2" presStyleCnt="4">
        <dgm:presLayoutVars>
          <dgm:bulletEnabled val="1"/>
        </dgm:presLayoutVars>
      </dgm:prSet>
      <dgm:spPr/>
    </dgm:pt>
    <dgm:pt modelId="{CFA4DA95-64A6-4580-A95F-68FCC577B1D6}" type="pres">
      <dgm:prSet presAssocID="{97C951B5-31B7-4FB2-8501-A833A922A226}" presName="sibTrans" presStyleCnt="0"/>
      <dgm:spPr/>
    </dgm:pt>
    <dgm:pt modelId="{E2BCCC5C-F7E6-4A31-8443-CAE9903A23F5}" type="pres">
      <dgm:prSet presAssocID="{43CD4B03-4527-4B27-BD4C-68BB44470031}" presName="node" presStyleLbl="node1" presStyleIdx="3" presStyleCnt="4">
        <dgm:presLayoutVars>
          <dgm:bulletEnabled val="1"/>
        </dgm:presLayoutVars>
      </dgm:prSet>
      <dgm:spPr/>
    </dgm:pt>
  </dgm:ptLst>
  <dgm:cxnLst>
    <dgm:cxn modelId="{D685811B-942B-48B3-9EEF-A6B60BD12864}" type="presOf" srcId="{43CD4B03-4527-4B27-BD4C-68BB44470031}" destId="{E2BCCC5C-F7E6-4A31-8443-CAE9903A23F5}" srcOrd="0" destOrd="0" presId="urn:microsoft.com/office/officeart/2005/8/layout/default"/>
    <dgm:cxn modelId="{FD96FA1F-5817-47D5-89D4-2CB6923C1B1E}" type="presOf" srcId="{5000E72A-78D8-4485-9ECF-39CC2A82D7C2}" destId="{563B7E48-89AB-4B41-920E-A0AEDB2EFDE9}" srcOrd="0" destOrd="0" presId="urn:microsoft.com/office/officeart/2005/8/layout/default"/>
    <dgm:cxn modelId="{EE829D40-1E54-4262-A5CD-4BD7B8452FE8}" srcId="{711FD170-5BBF-4C0C-9812-2EB6FA672E50}" destId="{D0A5D5C9-5159-40F6-B656-C280DD18399A}" srcOrd="2" destOrd="0" parTransId="{4DD6C27F-2656-4C29-8CEB-90DA0A6397A3}" sibTransId="{97C951B5-31B7-4FB2-8501-A833A922A226}"/>
    <dgm:cxn modelId="{C9F49F48-21D4-4DD0-B2F9-D7BBF99EF644}" type="presOf" srcId="{D6637F7E-2E90-4FEA-A311-8E79A5C28416}" destId="{2137E7AC-6593-4318-8ADD-D353AA92B833}" srcOrd="0" destOrd="0" presId="urn:microsoft.com/office/officeart/2005/8/layout/default"/>
    <dgm:cxn modelId="{2103C568-CB53-4D42-8F0E-19B10E4D81D6}" type="presOf" srcId="{D0A5D5C9-5159-40F6-B656-C280DD18399A}" destId="{93ED378B-7334-4DC9-8E15-C779AA139E7C}" srcOrd="0" destOrd="0" presId="urn:microsoft.com/office/officeart/2005/8/layout/default"/>
    <dgm:cxn modelId="{A0469E7F-6539-48D3-A31F-A22355ED6260}" srcId="{711FD170-5BBF-4C0C-9812-2EB6FA672E50}" destId="{D6637F7E-2E90-4FEA-A311-8E79A5C28416}" srcOrd="0" destOrd="0" parTransId="{C2DFC727-198F-4BA8-A711-84E83FFD24B2}" sibTransId="{33A9D5F6-CE34-44A0-9DCF-A5F7391ED72A}"/>
    <dgm:cxn modelId="{C08894A2-1752-420F-B2D4-BF0FA8BECB7F}" srcId="{711FD170-5BBF-4C0C-9812-2EB6FA672E50}" destId="{5000E72A-78D8-4485-9ECF-39CC2A82D7C2}" srcOrd="1" destOrd="0" parTransId="{CB28C9E4-BC0B-4524-B036-22BBA964E3AF}" sibTransId="{85008FE2-2B10-45A0-8813-E1653340A94C}"/>
    <dgm:cxn modelId="{5EAA30A3-132F-44CF-991F-A9C8947C33AF}" type="presOf" srcId="{711FD170-5BBF-4C0C-9812-2EB6FA672E50}" destId="{E146C922-C4FB-4188-AFBF-2B235082A7C1}" srcOrd="0" destOrd="0" presId="urn:microsoft.com/office/officeart/2005/8/layout/default"/>
    <dgm:cxn modelId="{0537BACB-5BBD-4DD3-87A7-A95C6DEF0F3D}" srcId="{711FD170-5BBF-4C0C-9812-2EB6FA672E50}" destId="{43CD4B03-4527-4B27-BD4C-68BB44470031}" srcOrd="3" destOrd="0" parTransId="{CBCA8BBA-A313-418E-8813-407579A271B3}" sibTransId="{FA1C0448-37B1-42F8-9764-CFE072E180AA}"/>
    <dgm:cxn modelId="{D03EF936-3B4F-460D-9101-1CAE6DBE70AE}" type="presParOf" srcId="{E146C922-C4FB-4188-AFBF-2B235082A7C1}" destId="{2137E7AC-6593-4318-8ADD-D353AA92B833}" srcOrd="0" destOrd="0" presId="urn:microsoft.com/office/officeart/2005/8/layout/default"/>
    <dgm:cxn modelId="{E6AC3311-709F-447B-92D2-174F311FCD69}" type="presParOf" srcId="{E146C922-C4FB-4188-AFBF-2B235082A7C1}" destId="{AE0D1C7C-3E42-4AED-A033-87AE28C1B115}" srcOrd="1" destOrd="0" presId="urn:microsoft.com/office/officeart/2005/8/layout/default"/>
    <dgm:cxn modelId="{310DD74A-AAE9-412A-BB5E-598DA2348483}" type="presParOf" srcId="{E146C922-C4FB-4188-AFBF-2B235082A7C1}" destId="{563B7E48-89AB-4B41-920E-A0AEDB2EFDE9}" srcOrd="2" destOrd="0" presId="urn:microsoft.com/office/officeart/2005/8/layout/default"/>
    <dgm:cxn modelId="{F4AC9703-CAC5-4A5F-B44B-3C4C86D1BC43}" type="presParOf" srcId="{E146C922-C4FB-4188-AFBF-2B235082A7C1}" destId="{DAE75B77-109C-406E-BF24-75077141548D}" srcOrd="3" destOrd="0" presId="urn:microsoft.com/office/officeart/2005/8/layout/default"/>
    <dgm:cxn modelId="{F9402DD4-0B4E-4431-A956-946F9F662494}" type="presParOf" srcId="{E146C922-C4FB-4188-AFBF-2B235082A7C1}" destId="{93ED378B-7334-4DC9-8E15-C779AA139E7C}" srcOrd="4" destOrd="0" presId="urn:microsoft.com/office/officeart/2005/8/layout/default"/>
    <dgm:cxn modelId="{EEA50E05-1DB1-42AD-90C4-5C6E71FF83BC}" type="presParOf" srcId="{E146C922-C4FB-4188-AFBF-2B235082A7C1}" destId="{CFA4DA95-64A6-4580-A95F-68FCC577B1D6}" srcOrd="5" destOrd="0" presId="urn:microsoft.com/office/officeart/2005/8/layout/default"/>
    <dgm:cxn modelId="{1D42431F-8190-4A4F-A27C-B4C48D93E866}" type="presParOf" srcId="{E146C922-C4FB-4188-AFBF-2B235082A7C1}" destId="{E2BCCC5C-F7E6-4A31-8443-CAE9903A23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1FD170-5BBF-4C0C-9812-2EB6FA672E5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E146C922-C4FB-4188-AFBF-2B235082A7C1}" type="pres">
      <dgm:prSet presAssocID="{711FD170-5BBF-4C0C-9812-2EB6FA672E50}" presName="diagram" presStyleCnt="0">
        <dgm:presLayoutVars>
          <dgm:dir/>
          <dgm:resizeHandles val="exact"/>
        </dgm:presLayoutVars>
      </dgm:prSet>
      <dgm:spPr/>
    </dgm:pt>
  </dgm:ptLst>
  <dgm:cxnLst>
    <dgm:cxn modelId="{5EAA30A3-132F-44CF-991F-A9C8947C33AF}" type="presOf" srcId="{711FD170-5BBF-4C0C-9812-2EB6FA672E50}" destId="{E146C922-C4FB-4188-AFBF-2B235082A7C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34C3C7-F3D1-43AA-9A93-AEC122BEEEF6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F7DD0867-A9EB-4CA8-8962-915921F7D61A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MX" sz="2000" b="1" dirty="0">
              <a:solidFill>
                <a:schemeClr val="tx1"/>
              </a:solidFill>
              <a:latin typeface="Arial Narrow" panose="020B0606020202030204" pitchFamily="34" charset="0"/>
            </a:rPr>
            <a:t>Área 3: Práctica y Educación Farmacéutica</a:t>
          </a:r>
          <a:endParaRPr lang="es-419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8A61042-40F1-4212-B390-450E0F4FD795}" type="parTrans" cxnId="{D39D710E-FE05-4B57-A67A-EE462CC6D2E6}">
      <dgm:prSet/>
      <dgm:spPr/>
      <dgm:t>
        <a:bodyPr/>
        <a:lstStyle/>
        <a:p>
          <a:endParaRPr lang="es-419"/>
        </a:p>
      </dgm:t>
    </dgm:pt>
    <dgm:pt modelId="{E1BF7E62-8B76-4D4B-92BA-396D8F11ACAE}" type="sibTrans" cxnId="{D39D710E-FE05-4B57-A67A-EE462CC6D2E6}">
      <dgm:prSet/>
      <dgm:spPr/>
      <dgm:t>
        <a:bodyPr/>
        <a:lstStyle/>
        <a:p>
          <a:endParaRPr lang="es-419"/>
        </a:p>
      </dgm:t>
    </dgm:pt>
    <dgm:pt modelId="{CFA9608F-8388-4CFA-A311-7C222C0EFD77}">
      <dgm:prSet phldrT="[Tex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MX" sz="2000" b="1" dirty="0">
              <a:solidFill>
                <a:schemeClr val="tx1"/>
              </a:solidFill>
              <a:latin typeface="Arial Narrow" panose="020B0606020202030204" pitchFamily="34" charset="0"/>
            </a:rPr>
            <a:t>Área 2: Gestión Técnico Política </a:t>
          </a:r>
          <a:endParaRPr lang="es-419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B726CE3-4710-49B6-BD1C-4CD56E05CC15}" type="parTrans" cxnId="{07224133-787C-40D1-A688-5E1E88D49B71}">
      <dgm:prSet/>
      <dgm:spPr/>
      <dgm:t>
        <a:bodyPr/>
        <a:lstStyle/>
        <a:p>
          <a:endParaRPr lang="es-419"/>
        </a:p>
      </dgm:t>
    </dgm:pt>
    <dgm:pt modelId="{455C0755-8B3E-4D1D-882E-6129D1993653}" type="sibTrans" cxnId="{07224133-787C-40D1-A688-5E1E88D49B71}">
      <dgm:prSet/>
      <dgm:spPr/>
      <dgm:t>
        <a:bodyPr/>
        <a:lstStyle/>
        <a:p>
          <a:endParaRPr lang="es-419"/>
        </a:p>
      </dgm:t>
    </dgm:pt>
    <dgm:pt modelId="{4A6F891A-FCF0-4630-94A7-5772DE2C9826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MX" sz="2000" b="1" dirty="0">
              <a:solidFill>
                <a:schemeClr val="tx1"/>
              </a:solidFill>
              <a:latin typeface="Arial Narrow" panose="020B0606020202030204" pitchFamily="34" charset="0"/>
            </a:rPr>
            <a:t>Área 1: Gestión Interna</a:t>
          </a:r>
          <a:endParaRPr lang="es-419" sz="2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1851702-FB33-4BD9-BAF1-CB565C705FE2}" type="parTrans" cxnId="{0A4098E7-9A18-4F03-8E5F-60907C7B5010}">
      <dgm:prSet/>
      <dgm:spPr/>
      <dgm:t>
        <a:bodyPr/>
        <a:lstStyle/>
        <a:p>
          <a:endParaRPr lang="es-419"/>
        </a:p>
      </dgm:t>
    </dgm:pt>
    <dgm:pt modelId="{141C1A7A-B37B-4A0D-9695-229D56BF761F}" type="sibTrans" cxnId="{0A4098E7-9A18-4F03-8E5F-60907C7B5010}">
      <dgm:prSet/>
      <dgm:spPr/>
      <dgm:t>
        <a:bodyPr/>
        <a:lstStyle/>
        <a:p>
          <a:endParaRPr lang="es-419"/>
        </a:p>
      </dgm:t>
    </dgm:pt>
    <dgm:pt modelId="{15DD5E62-5161-4609-BF6E-CA4D0CF31803}" type="pres">
      <dgm:prSet presAssocID="{3A34C3C7-F3D1-43AA-9A93-AEC122BEEEF6}" presName="compositeShape" presStyleCnt="0">
        <dgm:presLayoutVars>
          <dgm:chMax val="7"/>
          <dgm:dir/>
          <dgm:resizeHandles val="exact"/>
        </dgm:presLayoutVars>
      </dgm:prSet>
      <dgm:spPr/>
    </dgm:pt>
    <dgm:pt modelId="{812372E3-B103-4703-B8C8-3179951CFAFD}" type="pres">
      <dgm:prSet presAssocID="{3A34C3C7-F3D1-43AA-9A93-AEC122BEEEF6}" presName="wedge1" presStyleLbl="node1" presStyleIdx="0" presStyleCnt="3" custScaleX="129628" custScaleY="111880"/>
      <dgm:spPr/>
    </dgm:pt>
    <dgm:pt modelId="{28E63730-8AEB-4A98-97B0-CA5037745377}" type="pres">
      <dgm:prSet presAssocID="{3A34C3C7-F3D1-43AA-9A93-AEC122BEEEF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8FE233-6455-4620-942A-B3E55094EC44}" type="pres">
      <dgm:prSet presAssocID="{3A34C3C7-F3D1-43AA-9A93-AEC122BEEEF6}" presName="wedge2" presStyleLbl="node1" presStyleIdx="1" presStyleCnt="3"/>
      <dgm:spPr/>
    </dgm:pt>
    <dgm:pt modelId="{47AE2D75-3E9C-4927-9F84-19ACCC3B378C}" type="pres">
      <dgm:prSet presAssocID="{3A34C3C7-F3D1-43AA-9A93-AEC122BEEEF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3E16775-E378-44AE-9043-6FEE3ED4C79F}" type="pres">
      <dgm:prSet presAssocID="{3A34C3C7-F3D1-43AA-9A93-AEC122BEEEF6}" presName="wedge3" presStyleLbl="node1" presStyleIdx="2" presStyleCnt="3"/>
      <dgm:spPr/>
    </dgm:pt>
    <dgm:pt modelId="{EEAB2B7B-8DF0-42EE-A5AD-FFCDB70C3C18}" type="pres">
      <dgm:prSet presAssocID="{3A34C3C7-F3D1-43AA-9A93-AEC122BEEEF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9B1A200-E1CE-4D52-9C77-7908D16355CD}" type="presOf" srcId="{3A34C3C7-F3D1-43AA-9A93-AEC122BEEEF6}" destId="{15DD5E62-5161-4609-BF6E-CA4D0CF31803}" srcOrd="0" destOrd="0" presId="urn:microsoft.com/office/officeart/2005/8/layout/chart3"/>
    <dgm:cxn modelId="{D39D710E-FE05-4B57-A67A-EE462CC6D2E6}" srcId="{3A34C3C7-F3D1-43AA-9A93-AEC122BEEEF6}" destId="{F7DD0867-A9EB-4CA8-8962-915921F7D61A}" srcOrd="0" destOrd="0" parTransId="{38A61042-40F1-4212-B390-450E0F4FD795}" sibTransId="{E1BF7E62-8B76-4D4B-92BA-396D8F11ACAE}"/>
    <dgm:cxn modelId="{02279E15-77A4-4404-9FFF-84683EF4742F}" type="presOf" srcId="{CFA9608F-8388-4CFA-A311-7C222C0EFD77}" destId="{278FE233-6455-4620-942A-B3E55094EC44}" srcOrd="0" destOrd="0" presId="urn:microsoft.com/office/officeart/2005/8/layout/chart3"/>
    <dgm:cxn modelId="{6D94FF21-BA47-41DE-BCD6-E6C743F969E9}" type="presOf" srcId="{CFA9608F-8388-4CFA-A311-7C222C0EFD77}" destId="{47AE2D75-3E9C-4927-9F84-19ACCC3B378C}" srcOrd="1" destOrd="0" presId="urn:microsoft.com/office/officeart/2005/8/layout/chart3"/>
    <dgm:cxn modelId="{07224133-787C-40D1-A688-5E1E88D49B71}" srcId="{3A34C3C7-F3D1-43AA-9A93-AEC122BEEEF6}" destId="{CFA9608F-8388-4CFA-A311-7C222C0EFD77}" srcOrd="1" destOrd="0" parTransId="{6B726CE3-4710-49B6-BD1C-4CD56E05CC15}" sibTransId="{455C0755-8B3E-4D1D-882E-6129D1993653}"/>
    <dgm:cxn modelId="{102F5D47-D49A-4145-9A94-9D73AB7256B4}" type="presOf" srcId="{4A6F891A-FCF0-4630-94A7-5772DE2C9826}" destId="{D3E16775-E378-44AE-9043-6FEE3ED4C79F}" srcOrd="0" destOrd="0" presId="urn:microsoft.com/office/officeart/2005/8/layout/chart3"/>
    <dgm:cxn modelId="{C3A39782-7B5F-430C-8BE1-74DB3A98ED35}" type="presOf" srcId="{F7DD0867-A9EB-4CA8-8962-915921F7D61A}" destId="{812372E3-B103-4703-B8C8-3179951CFAFD}" srcOrd="0" destOrd="0" presId="urn:microsoft.com/office/officeart/2005/8/layout/chart3"/>
    <dgm:cxn modelId="{85454397-5A03-457F-BAB3-057D81B85E7F}" type="presOf" srcId="{4A6F891A-FCF0-4630-94A7-5772DE2C9826}" destId="{EEAB2B7B-8DF0-42EE-A5AD-FFCDB70C3C18}" srcOrd="1" destOrd="0" presId="urn:microsoft.com/office/officeart/2005/8/layout/chart3"/>
    <dgm:cxn modelId="{8DBB8BC4-BC9C-4024-BA26-694698FED54E}" type="presOf" srcId="{F7DD0867-A9EB-4CA8-8962-915921F7D61A}" destId="{28E63730-8AEB-4A98-97B0-CA5037745377}" srcOrd="1" destOrd="0" presId="urn:microsoft.com/office/officeart/2005/8/layout/chart3"/>
    <dgm:cxn modelId="{0A4098E7-9A18-4F03-8E5F-60907C7B5010}" srcId="{3A34C3C7-F3D1-43AA-9A93-AEC122BEEEF6}" destId="{4A6F891A-FCF0-4630-94A7-5772DE2C9826}" srcOrd="2" destOrd="0" parTransId="{F1851702-FB33-4BD9-BAF1-CB565C705FE2}" sibTransId="{141C1A7A-B37B-4A0D-9695-229D56BF761F}"/>
    <dgm:cxn modelId="{31AE38B9-26E7-4D9A-B3F3-132C23398647}" type="presParOf" srcId="{15DD5E62-5161-4609-BF6E-CA4D0CF31803}" destId="{812372E3-B103-4703-B8C8-3179951CFAFD}" srcOrd="0" destOrd="0" presId="urn:microsoft.com/office/officeart/2005/8/layout/chart3"/>
    <dgm:cxn modelId="{F8B49D30-4C12-4C10-BFB1-45834F8B2748}" type="presParOf" srcId="{15DD5E62-5161-4609-BF6E-CA4D0CF31803}" destId="{28E63730-8AEB-4A98-97B0-CA5037745377}" srcOrd="1" destOrd="0" presId="urn:microsoft.com/office/officeart/2005/8/layout/chart3"/>
    <dgm:cxn modelId="{11CC362C-F7A3-4B71-A51F-77057F9E7F2E}" type="presParOf" srcId="{15DD5E62-5161-4609-BF6E-CA4D0CF31803}" destId="{278FE233-6455-4620-942A-B3E55094EC44}" srcOrd="2" destOrd="0" presId="urn:microsoft.com/office/officeart/2005/8/layout/chart3"/>
    <dgm:cxn modelId="{5A73A8A0-9498-4C79-9BC6-4FE2F6BB072E}" type="presParOf" srcId="{15DD5E62-5161-4609-BF6E-CA4D0CF31803}" destId="{47AE2D75-3E9C-4927-9F84-19ACCC3B378C}" srcOrd="3" destOrd="0" presId="urn:microsoft.com/office/officeart/2005/8/layout/chart3"/>
    <dgm:cxn modelId="{EBDCD39E-4E50-4A02-B1C0-C436279BCA87}" type="presParOf" srcId="{15DD5E62-5161-4609-BF6E-CA4D0CF31803}" destId="{D3E16775-E378-44AE-9043-6FEE3ED4C79F}" srcOrd="4" destOrd="0" presId="urn:microsoft.com/office/officeart/2005/8/layout/chart3"/>
    <dgm:cxn modelId="{F75087AB-4384-46CA-AE58-EFF7B7E58CB5}" type="presParOf" srcId="{15DD5E62-5161-4609-BF6E-CA4D0CF31803}" destId="{EEAB2B7B-8DF0-42EE-A5AD-FFCDB70C3C1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7E7AC-6593-4318-8ADD-D353AA92B833}">
      <dsp:nvSpPr>
        <dsp:cNvPr id="0" name=""/>
        <dsp:cNvSpPr/>
      </dsp:nvSpPr>
      <dsp:spPr>
        <a:xfrm>
          <a:off x="814673" y="186"/>
          <a:ext cx="4005946" cy="2403568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dirty="0">
              <a:solidFill>
                <a:srgbClr val="000000"/>
              </a:solidFill>
              <a:latin typeface="Arial Narrow" panose="020B0606020202030204" pitchFamily="34" charset="0"/>
            </a:rPr>
            <a:t>1. </a:t>
          </a:r>
          <a:r>
            <a:rPr lang="es-CR" sz="2400" b="1" kern="1200" dirty="0">
              <a:solidFill>
                <a:srgbClr val="000000"/>
              </a:solidFill>
              <a:latin typeface="Arial Narrow" panose="020B0606020202030204" pitchFamily="34" charset="0"/>
            </a:rPr>
            <a:t>Mejorar la salud</a:t>
          </a:r>
          <a:r>
            <a:rPr lang="es-CR" sz="2400" kern="1200" dirty="0">
              <a:solidFill>
                <a:srgbClr val="000000"/>
              </a:solidFill>
              <a:latin typeface="Arial Narrow" panose="020B0606020202030204" pitchFamily="34" charset="0"/>
            </a:rPr>
            <a:t> en las Américas </a:t>
          </a:r>
          <a:r>
            <a:rPr lang="es-CR" sz="2400" b="1" kern="1200" dirty="0">
              <a:solidFill>
                <a:srgbClr val="000000"/>
              </a:solidFill>
              <a:latin typeface="Arial Narrow" panose="020B0606020202030204" pitchFamily="34" charset="0"/>
            </a:rPr>
            <a:t>mediante el desarrollo y el perfeccionamiento del ejercicio profesional de la farmacia</a:t>
          </a:r>
          <a:r>
            <a:rPr lang="es-CR" sz="2400" kern="1200" dirty="0">
              <a:solidFill>
                <a:srgbClr val="000000"/>
              </a:solidFill>
              <a:latin typeface="Arial Narrow" panose="020B0606020202030204" pitchFamily="34" charset="0"/>
            </a:rPr>
            <a:t> y la educación farmacéutica.</a:t>
          </a:r>
        </a:p>
      </dsp:txBody>
      <dsp:txXfrm>
        <a:off x="814673" y="186"/>
        <a:ext cx="4005946" cy="2403568"/>
      </dsp:txXfrm>
    </dsp:sp>
    <dsp:sp modelId="{563B7E48-89AB-4B41-920E-A0AEDB2EFDE9}">
      <dsp:nvSpPr>
        <dsp:cNvPr id="0" name=""/>
        <dsp:cNvSpPr/>
      </dsp:nvSpPr>
      <dsp:spPr>
        <a:xfrm>
          <a:off x="5221214" y="186"/>
          <a:ext cx="4005946" cy="240356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dirty="0">
              <a:solidFill>
                <a:srgbClr val="000000"/>
              </a:solidFill>
              <a:latin typeface="Arial Narrow" panose="020B0606020202030204" pitchFamily="34" charset="0"/>
            </a:rPr>
            <a:t>2. Promover </a:t>
          </a:r>
          <a:r>
            <a:rPr lang="es-CR" sz="2400" b="1" kern="1200" dirty="0">
              <a:solidFill>
                <a:srgbClr val="000000"/>
              </a:solidFill>
              <a:latin typeface="Arial Narrow" panose="020B0606020202030204" pitchFamily="34" charset="0"/>
            </a:rPr>
            <a:t>la ejecución de proyectos relativos al ejercicio profesional de la farmacia</a:t>
          </a:r>
          <a:r>
            <a:rPr lang="es-CR" sz="2400" kern="1200" dirty="0">
              <a:solidFill>
                <a:srgbClr val="000000"/>
              </a:solidFill>
              <a:latin typeface="Arial Narrow" panose="020B0606020202030204" pitchFamily="34" charset="0"/>
            </a:rPr>
            <a:t> y la educación farmacéutica por las organizaciones farmacéuticas de las Américas.</a:t>
          </a:r>
        </a:p>
      </dsp:txBody>
      <dsp:txXfrm>
        <a:off x="5221214" y="186"/>
        <a:ext cx="4005946" cy="2403568"/>
      </dsp:txXfrm>
    </dsp:sp>
    <dsp:sp modelId="{93ED378B-7334-4DC9-8E15-C779AA139E7C}">
      <dsp:nvSpPr>
        <dsp:cNvPr id="0" name=""/>
        <dsp:cNvSpPr/>
      </dsp:nvSpPr>
      <dsp:spPr>
        <a:xfrm>
          <a:off x="814673" y="2804349"/>
          <a:ext cx="4005946" cy="240356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dirty="0">
              <a:solidFill>
                <a:srgbClr val="000000"/>
              </a:solidFill>
              <a:latin typeface="Arial Narrow" panose="020B0606020202030204" pitchFamily="34" charset="0"/>
            </a:rPr>
            <a:t>3. </a:t>
          </a:r>
          <a:r>
            <a:rPr lang="es-CR" sz="2400" b="1" kern="1200" dirty="0">
              <a:solidFill>
                <a:srgbClr val="000000"/>
              </a:solidFill>
              <a:latin typeface="Arial Narrow" panose="020B0606020202030204" pitchFamily="34" charset="0"/>
            </a:rPr>
            <a:t>Integrar las políticas apropiadas</a:t>
          </a:r>
          <a:r>
            <a:rPr lang="es-CR" sz="2400" kern="1200" dirty="0">
              <a:solidFill>
                <a:srgbClr val="000000"/>
              </a:solidFill>
              <a:latin typeface="Arial Narrow" panose="020B0606020202030204" pitchFamily="34" charset="0"/>
            </a:rPr>
            <a:t> de la FIP y la OPS/OMS </a:t>
          </a:r>
          <a:r>
            <a:rPr lang="es-CR" sz="2400" b="1" kern="1200" dirty="0">
              <a:solidFill>
                <a:srgbClr val="000000"/>
              </a:solidFill>
              <a:latin typeface="Arial Narrow" panose="020B0606020202030204" pitchFamily="34" charset="0"/>
            </a:rPr>
            <a:t>en lo referente a la profesión farmacéutica</a:t>
          </a:r>
          <a:r>
            <a:rPr lang="es-CR" sz="2400" kern="1200" dirty="0">
              <a:solidFill>
                <a:srgbClr val="000000"/>
              </a:solidFill>
              <a:latin typeface="Arial Narrow" panose="020B0606020202030204" pitchFamily="34" charset="0"/>
            </a:rPr>
            <a:t> y en los programas de educación de pregrado, posgrado y continua.</a:t>
          </a:r>
        </a:p>
      </dsp:txBody>
      <dsp:txXfrm>
        <a:off x="814673" y="2804349"/>
        <a:ext cx="4005946" cy="2403568"/>
      </dsp:txXfrm>
    </dsp:sp>
    <dsp:sp modelId="{E2BCCC5C-F7E6-4A31-8443-CAE9903A23F5}">
      <dsp:nvSpPr>
        <dsp:cNvPr id="0" name=""/>
        <dsp:cNvSpPr/>
      </dsp:nvSpPr>
      <dsp:spPr>
        <a:xfrm>
          <a:off x="5221214" y="2804349"/>
          <a:ext cx="4005946" cy="240356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dirty="0">
              <a:solidFill>
                <a:srgbClr val="000000"/>
              </a:solidFill>
              <a:latin typeface="Arial Narrow" panose="020B0606020202030204" pitchFamily="34" charset="0"/>
            </a:rPr>
            <a:t>4. </a:t>
          </a:r>
          <a:r>
            <a:rPr lang="es-CR" sz="2400" b="1" kern="1200" dirty="0">
              <a:solidFill>
                <a:srgbClr val="000000"/>
              </a:solidFill>
              <a:latin typeface="Arial Narrow" panose="020B0606020202030204" pitchFamily="34" charset="0"/>
            </a:rPr>
            <a:t>Elaborar y difundir de declaraciones y documentos técnicos</a:t>
          </a:r>
          <a:r>
            <a:rPr lang="es-CR" sz="2400" kern="1200" dirty="0">
              <a:solidFill>
                <a:srgbClr val="000000"/>
              </a:solidFill>
              <a:latin typeface="Arial Narrow" panose="020B0606020202030204" pitchFamily="34" charset="0"/>
            </a:rPr>
            <a:t> que respalden las políticas definidas por las organizaciones farmacéuticas regionales.</a:t>
          </a:r>
        </a:p>
      </dsp:txBody>
      <dsp:txXfrm>
        <a:off x="5221214" y="2804349"/>
        <a:ext cx="4005946" cy="2403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372E3-B103-4703-B8C8-3179951CFAFD}">
      <dsp:nvSpPr>
        <dsp:cNvPr id="0" name=""/>
        <dsp:cNvSpPr/>
      </dsp:nvSpPr>
      <dsp:spPr>
        <a:xfrm>
          <a:off x="1536995" y="133254"/>
          <a:ext cx="4819887" cy="4159973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2000" b="1" kern="1200" dirty="0">
              <a:solidFill>
                <a:schemeClr val="tx1"/>
              </a:solidFill>
              <a:latin typeface="Arial Narrow" panose="020B0606020202030204" pitchFamily="34" charset="0"/>
            </a:rPr>
            <a:t>Área 3: Práctica y Educación Farmacéutica</a:t>
          </a:r>
          <a:endParaRPr lang="es-419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157522" y="900868"/>
        <a:ext cx="1635318" cy="1386657"/>
      </dsp:txXfrm>
    </dsp:sp>
    <dsp:sp modelId="{278FE233-6455-4620-942A-B3E55094EC44}">
      <dsp:nvSpPr>
        <dsp:cNvPr id="0" name=""/>
        <dsp:cNvSpPr/>
      </dsp:nvSpPr>
      <dsp:spPr>
        <a:xfrm>
          <a:off x="1896149" y="464780"/>
          <a:ext cx="3718245" cy="3718245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2000" b="1" kern="1200" dirty="0">
              <a:solidFill>
                <a:schemeClr val="tx1"/>
              </a:solidFill>
              <a:latin typeface="Arial Narrow" panose="020B0606020202030204" pitchFamily="34" charset="0"/>
            </a:rPr>
            <a:t>Área 2: Gestión Técnico Política </a:t>
          </a:r>
          <a:endParaRPr lang="es-419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14240" y="2810816"/>
        <a:ext cx="1682063" cy="1150885"/>
      </dsp:txXfrm>
    </dsp:sp>
    <dsp:sp modelId="{D3E16775-E378-44AE-9043-6FEE3ED4C79F}">
      <dsp:nvSpPr>
        <dsp:cNvPr id="0" name=""/>
        <dsp:cNvSpPr/>
      </dsp:nvSpPr>
      <dsp:spPr>
        <a:xfrm>
          <a:off x="1896149" y="464780"/>
          <a:ext cx="3718245" cy="3718245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2000" b="1" kern="1200" dirty="0">
              <a:solidFill>
                <a:schemeClr val="tx1"/>
              </a:solidFill>
              <a:latin typeface="Arial Narrow" panose="020B0606020202030204" pitchFamily="34" charset="0"/>
            </a:rPr>
            <a:t>Área 1: Gestión Interna</a:t>
          </a:r>
          <a:endParaRPr lang="es-419" sz="2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294532" y="1195150"/>
        <a:ext cx="1261547" cy="1239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AF114-F8C5-45B9-8E49-D98D9C7D1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889BCC-3F1D-45F0-8635-B2C9C84F2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7A1F5-E7B6-44EC-BCFE-0D9009B8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156F42-3C1D-4CEC-BA23-AEB8D29FF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5E59EC-A2F2-4F46-9378-1BF05BD8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3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C4C4A-D582-4D89-AEC1-A8C53231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D3E264-39F3-453B-A338-859B7E7EF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4F4834-0747-4993-9D23-88A7D79E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FED5FC-A607-4EE7-BF55-680B79F4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A27C71-3732-4F3C-83B4-B1966C55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8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BD62DB-5252-4B64-95B6-FF9FA4E16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5D0016-C3C0-4F14-99D1-E9ABF7034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B457DB-6CCA-4B65-B721-C0D722B54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5D106B-451C-4BF6-8E42-4D75E2C8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073F1A-36E1-44FF-A2E0-C9C1229E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96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14/8/2023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6507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14/8/2023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95724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14/8/2023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4292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14/8/2023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0366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14/8/2023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53519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14/8/2023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37475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14/8/2023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53680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14/8/2023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4982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8346A-7F41-4C7A-9FF7-013B8B59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074F52-B97D-48AE-AA29-08D91EAF0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56232A-A39C-4D2C-BE85-DD44EE598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6AE21-D276-45A0-AEB5-633C1A25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ED59FF-17C2-4734-923D-F6CD2D74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1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14/8/2023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93307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14/8/2023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08386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6445-9756-454B-9C8F-4E216264778F}" type="datetimeFigureOut">
              <a:rPr lang="es-CR" smtClean="0"/>
              <a:t>14/8/2023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9822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F7174-0D1E-4098-AE80-3BDDD0F5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860121-D320-4E2B-8508-1EA1B18FC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DB8BCF-399A-45A1-AC09-ADB615F0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1F0102-8CB0-41FA-8F41-0E2408AD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22B0CF-DA54-4DB5-98B2-454F0301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5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FF607-A61C-43B6-9DE8-7B106AD0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F33C9F-6344-4DE1-83EC-12576ADCE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E9AE06-2D02-4303-840A-38F5E9EEC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8408F3-DB94-4A2C-8C82-FDC7FB3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0D545E-8CE4-4F8D-BF9D-AA802A81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32F75C-CEAF-428E-BBF6-3AA222E5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7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CF7B7-F8C2-4B4E-A6E4-2123F9C0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43CF3F-A1A2-4902-A1CA-742115A1F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F4B8DF-AB84-49C9-8B53-5768161C3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D9E770-8D95-4D82-9CCE-60D6D73B1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3EE379-75C4-4652-9797-F6AE89F89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FCD985-F27B-47B1-9E31-798ABDEA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A7BF2C-6D84-488C-82DE-C4EE28D4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A063B9-8D0E-4DF7-B882-F61A2BE6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45E5D-7279-4FEF-9EDA-02F71D5B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B69464-53AE-4799-A8A1-F9FCC22A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A9A861D-8B73-4996-96D6-4F44F44C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31BC08-A626-4C50-9358-9131DFA3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1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CAE998-24D1-4A53-BAF1-6EA80777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0766C9-7969-4EBD-8229-DB8849EC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C59211-5D0A-4D4B-BD10-A4A4C962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9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1D40C-E9E8-4370-9D94-49F10BE2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E6593-468A-446E-A60B-A56DB594B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60C4AC-1172-459E-8B24-374E9E29F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74308F-CA23-429F-BAFB-DEEC0856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0BD53D-3CEE-4DC9-8806-C0108DFB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14E1B5-C7FA-43B9-AA03-88EE94F8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9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64264-C1A6-46B2-85C5-7100EC8E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1AC1DB4-B273-4A7B-8CF3-DAC510D3C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114205-82DA-4C5E-B296-038EDF926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D5F1D0-B7B3-46A2-8F74-3B304018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53030C-7504-4B3B-97E7-0C2AA68D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021D66-0B3B-4A50-BD23-352EB1D1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779F73-ECB0-4771-B72B-CD271E8F2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AB28AD-F8A6-43B1-9DD3-369E22C5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95D238-A1E2-4E1A-9C42-D8878805A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09440-1256-48CF-8E47-4C3FC2DFFE08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0C3380-ECB3-4D76-85DC-6629F3AEE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CB3213-73AC-477C-A82A-E6F56F7CC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6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6445-9756-454B-9C8F-4E216264778F}" type="datetimeFigureOut">
              <a:rPr lang="es-CR" smtClean="0"/>
              <a:t>14/8/2023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45BB9-2147-4420-9EAA-ACC46BF73A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4309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75CE5-6862-400A-8581-05584E9FB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90611"/>
          </a:xfrm>
        </p:spPr>
        <p:txBody>
          <a:bodyPr>
            <a:normAutofit fontScale="90000"/>
          </a:bodyPr>
          <a:lstStyle/>
          <a:p>
            <a:r>
              <a:rPr kumimoji="0" lang="es-C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Foro Farmacéutico de las Américas</a:t>
            </a:r>
            <a:br>
              <a:rPr kumimoji="0" lang="es-C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</a:br>
            <a:r>
              <a:rPr kumimoji="0" lang="es-C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Asamblea General Ordinaria</a:t>
            </a:r>
            <a:br>
              <a:rPr kumimoji="0" lang="es-C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s-C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CR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Informe de labores</a:t>
            </a:r>
            <a:br>
              <a:rPr kumimoji="0" lang="es-CR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</a:br>
            <a:r>
              <a:rPr kumimoji="0" lang="es-CR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Dirección de Práctica Farmacéutica</a:t>
            </a:r>
            <a:br>
              <a:rPr kumimoji="0" lang="es-CR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</a:br>
            <a:r>
              <a:rPr kumimoji="0" lang="es-C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Periodo 2021-2022</a:t>
            </a:r>
            <a:br>
              <a:rPr kumimoji="0" lang="es-C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</a:br>
            <a:r>
              <a:rPr kumimoji="0" lang="es-C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20 de noviembre de 2021 </a:t>
            </a:r>
            <a:r>
              <a:rPr lang="es-419" sz="2000" b="1" noProof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</a:t>
            </a:r>
            <a:r>
              <a:rPr kumimoji="0" lang="es-C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 18 de noviembre de 2022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9FD6B9-899A-443F-8984-A40786BA7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09322"/>
            <a:ext cx="9144000" cy="821635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CR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Dra. Nuria Montero Chinchilla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CR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19 de noviembre de 2022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1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0B9F8-BC7E-4ADB-B82A-28BFBD09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8214"/>
          </a:xfrm>
        </p:spPr>
        <p:txBody>
          <a:bodyPr>
            <a:noAutofit/>
          </a:bodyPr>
          <a:lstStyle/>
          <a:p>
            <a:pPr algn="ctr"/>
            <a:endParaRPr lang="es-419" sz="30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6113008-1819-4078-9C4A-EC434412A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14401"/>
            <a:ext cx="4953000" cy="5115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Área 3. Objetivo 5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Publicar los proyectos que ejecuten los participantes del programa certificado para farmacéuticos </a:t>
            </a:r>
            <a:r>
              <a:rPr lang="es-ES" sz="180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Administración de Antimicrobianos</a:t>
            </a:r>
            <a:r>
              <a:rPr lang="es-ES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, de la Sociedad de Farmacéuticos de Enfermedades Infecciosas de Estados Unidos.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b="1" dirty="0">
                <a:solidFill>
                  <a:srgbClr val="000000"/>
                </a:solidFill>
                <a:latin typeface="Arial Narrow" panose="020B0606020202030204" pitchFamily="34" charset="0"/>
              </a:rPr>
              <a:t>Resultados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Objetivo asignado al grupo técnico de trabajo en resistencia antimicrobiana.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Publicación de documento programada para el 2023: ejecución de los trabajos finales del curso no han finalizado (actividad queda provisionada para el próximo periodo).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97525D-8EFE-4ED4-BFE2-7B10A01B0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14401"/>
            <a:ext cx="5257800" cy="485029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Área 3. Objetivo 6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Participar en la Red Panamericana de Educación Farmacéutica RPEF) y en la Conferencia Panamericana de Educación Farmacéutica (CPEF) y sus grupos de trabajo.</a:t>
            </a:r>
            <a:endParaRPr lang="es-ES" sz="2000" b="1" dirty="0">
              <a:solidFill>
                <a:srgbClr val="000000"/>
              </a:solidFill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2000" b="1" dirty="0">
              <a:solidFill>
                <a:srgbClr val="000000"/>
              </a:solidFill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b="1" dirty="0">
                <a:solidFill>
                  <a:srgbClr val="000000"/>
                </a:solidFill>
                <a:latin typeface="Arial Narrow" panose="020B0606020202030204" pitchFamily="34" charset="0"/>
                <a:ea typeface="Liberation Sans Narrow"/>
                <a:cs typeface="Liberation Sans Narrow"/>
              </a:rPr>
              <a:t>Resultados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419" sz="2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Participación en el grupo de trabajo de la CPEF </a:t>
            </a:r>
            <a:r>
              <a:rPr lang="es-419" sz="200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Servicios Farmacéuticos en Atención Primaria de Salud</a:t>
            </a:r>
            <a:r>
              <a:rPr lang="es-419" sz="2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419" sz="2000" dirty="0">
                <a:solidFill>
                  <a:srgbClr val="000000"/>
                </a:solidFill>
                <a:latin typeface="Arial Narrow" panose="020B0606020202030204" pitchFamily="34" charset="0"/>
                <a:ea typeface="Liberation Sans Narrow"/>
                <a:cs typeface="Liberation Sans Narrow"/>
              </a:rPr>
              <a:t>Revisión del proyecto presentado por la CPEF y elaboración de la carta de entendimiento para el otorgamiento del recurso financiero: </a:t>
            </a:r>
            <a:r>
              <a:rPr lang="es-419" sz="2000" i="1" kern="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Apoyo al desarrollo de la educación interprofesional en la Escuelas y Facultades de Farmacia de la Región de las Américas como estrategia de formación del farmacéutico</a:t>
            </a:r>
            <a:r>
              <a:rPr lang="es-419" sz="2000" kern="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s-419" sz="2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CB1917A-7986-C22F-998F-874A61B96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63951"/>
            <a:ext cx="3086918" cy="14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2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0B9F8-BC7E-4ADB-B82A-28BFBD09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45"/>
          </a:xfrm>
        </p:spPr>
        <p:txBody>
          <a:bodyPr>
            <a:noAutofit/>
          </a:bodyPr>
          <a:lstStyle/>
          <a:p>
            <a:pPr algn="ctr"/>
            <a:endParaRPr lang="es-419" sz="30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97525D-8EFE-4ED4-BFE2-7B10A01B0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7317" y="714547"/>
            <a:ext cx="3909392" cy="546241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FB7DBB1-DA36-C1F2-5DAC-497B63ABE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14547"/>
            <a:ext cx="5181600" cy="598511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200" b="1" dirty="0">
                <a:solidFill>
                  <a:srgbClr val="0070C0"/>
                </a:solidFill>
                <a:latin typeface="Arial Narrow" panose="020B0606020202030204" pitchFamily="34" charset="0"/>
              </a:rPr>
              <a:t>Área 3. Objetivo 7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Desarrollar el curso de la Organización Panamericana de Salud </a:t>
            </a:r>
            <a:r>
              <a:rPr lang="es-ES" sz="380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Servicios Farmacéuticos en Atención Primaria de Salud para Gestores</a:t>
            </a:r>
            <a:r>
              <a:rPr lang="es-ES" sz="3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 en la modalidad virtual con tutoría.</a:t>
            </a:r>
            <a:endParaRPr lang="es-ES" sz="3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ES" sz="33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800" b="1" dirty="0">
                <a:solidFill>
                  <a:srgbClr val="000000"/>
                </a:solidFill>
                <a:latin typeface="Arial Narrow" panose="020B0606020202030204" pitchFamily="34" charset="0"/>
              </a:rPr>
              <a:t>Resultados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3800" dirty="0">
                <a:solidFill>
                  <a:srgbClr val="000000"/>
                </a:solidFill>
                <a:latin typeface="Arial Narrow" panose="020B0606020202030204" pitchFamily="34" charset="0"/>
              </a:rPr>
              <a:t>Ejecución del VII Curso Virtual de Servicios Farmacéuticos basados en Atención Primaria de Salud para Gestores</a:t>
            </a:r>
            <a:r>
              <a:rPr lang="es-ES" sz="3300" dirty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300" dirty="0">
                <a:solidFill>
                  <a:srgbClr val="000000"/>
                </a:solidFill>
                <a:latin typeface="Arial Narrow" panose="020B0606020202030204" pitchFamily="34" charset="0"/>
              </a:rPr>
              <a:t>     - </a:t>
            </a:r>
            <a:r>
              <a:rPr lang="es-ES" sz="3300" b="1" dirty="0">
                <a:solidFill>
                  <a:srgbClr val="000000"/>
                </a:solidFill>
                <a:latin typeface="Arial Narrow" panose="020B0606020202030204" pitchFamily="34" charset="0"/>
              </a:rPr>
              <a:t>Fechas</a:t>
            </a:r>
            <a:r>
              <a:rPr lang="es-ES" sz="3300" dirty="0">
                <a:solidFill>
                  <a:srgbClr val="000000"/>
                </a:solidFill>
                <a:latin typeface="Arial Narrow" panose="020B0606020202030204" pitchFamily="34" charset="0"/>
              </a:rPr>
              <a:t>: 13 abril a 23 octubre 2022 (27 semanas).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300" dirty="0">
                <a:solidFill>
                  <a:srgbClr val="000000"/>
                </a:solidFill>
                <a:latin typeface="Arial Narrow" panose="020B0606020202030204" pitchFamily="34" charset="0"/>
              </a:rPr>
              <a:t>     - </a:t>
            </a:r>
            <a:r>
              <a:rPr lang="es-ES" sz="3300" b="1" dirty="0">
                <a:solidFill>
                  <a:srgbClr val="000000"/>
                </a:solidFill>
                <a:latin typeface="Arial Narrow" panose="020B0606020202030204" pitchFamily="34" charset="0"/>
              </a:rPr>
              <a:t>Módulos</a:t>
            </a:r>
            <a:r>
              <a:rPr lang="es-ES" sz="3300" dirty="0">
                <a:solidFill>
                  <a:srgbClr val="000000"/>
                </a:solidFill>
                <a:latin typeface="Arial Narrow" panose="020B0606020202030204" pitchFamily="34" charset="0"/>
              </a:rPr>
              <a:t>: 6 (introductorio, 4 de contenidos y cierre).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300" dirty="0">
                <a:solidFill>
                  <a:srgbClr val="000000"/>
                </a:solidFill>
                <a:latin typeface="Arial Narrow" panose="020B0606020202030204" pitchFamily="34" charset="0"/>
              </a:rPr>
              <a:t>     - </a:t>
            </a:r>
            <a:r>
              <a:rPr lang="es-ES" sz="3300" b="1" dirty="0">
                <a:solidFill>
                  <a:srgbClr val="000000"/>
                </a:solidFill>
                <a:latin typeface="Arial Narrow" panose="020B0606020202030204" pitchFamily="34" charset="0"/>
              </a:rPr>
              <a:t>Seleccionados</a:t>
            </a:r>
            <a:r>
              <a:rPr lang="es-ES" sz="3300" dirty="0">
                <a:solidFill>
                  <a:srgbClr val="000000"/>
                </a:solidFill>
                <a:latin typeface="Arial Narrow" panose="020B0606020202030204" pitchFamily="34" charset="0"/>
              </a:rPr>
              <a:t>:130 de 17 países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300" dirty="0">
                <a:solidFill>
                  <a:srgbClr val="000000"/>
                </a:solidFill>
                <a:latin typeface="Arial Narrow" panose="020B0606020202030204" pitchFamily="34" charset="0"/>
              </a:rPr>
              <a:t>     - </a:t>
            </a:r>
            <a:r>
              <a:rPr lang="es-ES" sz="3300" b="1" dirty="0">
                <a:solidFill>
                  <a:srgbClr val="000000"/>
                </a:solidFill>
                <a:latin typeface="Arial Narrow" panose="020B0606020202030204" pitchFamily="34" charset="0"/>
              </a:rPr>
              <a:t>Matriculados</a:t>
            </a:r>
            <a:r>
              <a:rPr lang="es-ES" sz="3300" dirty="0">
                <a:solidFill>
                  <a:srgbClr val="000000"/>
                </a:solidFill>
                <a:latin typeface="Arial Narrow" panose="020B0606020202030204" pitchFamily="34" charset="0"/>
              </a:rPr>
              <a:t>: 100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300" dirty="0">
                <a:solidFill>
                  <a:srgbClr val="000000"/>
                </a:solidFill>
                <a:latin typeface="Arial Narrow" panose="020B0606020202030204" pitchFamily="34" charset="0"/>
              </a:rPr>
              <a:t>     - Finalizaron: 57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300" dirty="0">
                <a:solidFill>
                  <a:srgbClr val="000000"/>
                </a:solidFill>
                <a:latin typeface="Arial Narrow" panose="020B0606020202030204" pitchFamily="34" charset="0"/>
              </a:rPr>
              <a:t>     - Trabajos Finales de Integración iniciados: 14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300" dirty="0">
                <a:solidFill>
                  <a:srgbClr val="000000"/>
                </a:solidFill>
                <a:latin typeface="Arial Narrow" panose="020B0606020202030204" pitchFamily="34" charset="0"/>
              </a:rPr>
              <a:t>     - Trabajos Finales de Integración finalizados: 13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300" dirty="0">
                <a:solidFill>
                  <a:srgbClr val="000000"/>
                </a:solidFill>
                <a:latin typeface="Arial Narrow" panose="020B0606020202030204" pitchFamily="34" charset="0"/>
              </a:rPr>
              <a:t>     - Tutores: 7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38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aportados por el Foro: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300" dirty="0">
                <a:solidFill>
                  <a:srgbClr val="000000"/>
                </a:solidFill>
                <a:latin typeface="Arial Narrow" panose="020B0606020202030204" pitchFamily="34" charset="0"/>
              </a:rPr>
              <a:t>     - Coordinadora académica: 1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300" dirty="0">
                <a:solidFill>
                  <a:srgbClr val="000000"/>
                </a:solidFill>
                <a:latin typeface="Arial Narrow" panose="020B0606020202030204" pitchFamily="34" charset="0"/>
              </a:rPr>
              <a:t>     -  Tutores: 4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3800" dirty="0">
                <a:solidFill>
                  <a:srgbClr val="000000"/>
                </a:solidFill>
                <a:latin typeface="Arial Narrow" panose="020B0606020202030204" pitchFamily="34" charset="0"/>
              </a:rPr>
              <a:t>Participación</a:t>
            </a:r>
            <a:r>
              <a:rPr lang="es-ES" sz="3300" dirty="0">
                <a:solidFill>
                  <a:srgbClr val="000000"/>
                </a:solidFill>
                <a:latin typeface="Arial Narrow" panose="020B0606020202030204" pitchFamily="34" charset="0"/>
              </a:rPr>
              <a:t>: tutora del curso (apoyo a la coordinación académica)</a:t>
            </a:r>
          </a:p>
          <a:p>
            <a:endParaRPr lang="es-419" dirty="0"/>
          </a:p>
        </p:txBody>
      </p:sp>
      <p:pic>
        <p:nvPicPr>
          <p:cNvPr id="8" name="Marcador de contenido 2">
            <a:extLst>
              <a:ext uri="{FF2B5EF4-FFF2-40B4-BE49-F238E27FC236}">
                <a16:creationId xmlns:a16="http://schemas.microsoft.com/office/drawing/2014/main" id="{AF4EC5CC-7FE2-CDDE-C4B1-080D48D7D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317" y="398100"/>
            <a:ext cx="4108174" cy="606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3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0B9F8-BC7E-4ADB-B82A-28BFBD09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205"/>
          </a:xfrm>
        </p:spPr>
        <p:txBody>
          <a:bodyPr>
            <a:noAutofit/>
          </a:bodyPr>
          <a:lstStyle/>
          <a:p>
            <a:pPr algn="ctr"/>
            <a:endParaRPr lang="es-419" sz="30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6113008-1819-4078-9C4A-EC434412A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07165"/>
            <a:ext cx="4992758" cy="50225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Área 3. Objetivo 8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Desarrollar el curso de </a:t>
            </a:r>
            <a:r>
              <a:rPr lang="es-ES" sz="180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Formulación y ejecución de proyectos para el desarrollo de intervenciones farmacéuticas</a:t>
            </a:r>
            <a:r>
              <a:rPr lang="es-ES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, en colaboración con el Colegio de Farmacéuticos de Costa Rica</a:t>
            </a:r>
            <a:r>
              <a:rPr lang="es-ES" sz="1800" dirty="0"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.</a:t>
            </a:r>
            <a:endParaRPr lang="es-ES" sz="1800" b="1" dirty="0">
              <a:solidFill>
                <a:srgbClr val="000000"/>
              </a:solidFill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b="1" dirty="0">
              <a:solidFill>
                <a:srgbClr val="000000"/>
              </a:solidFill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b="1" dirty="0">
              <a:solidFill>
                <a:srgbClr val="000000"/>
              </a:solidFill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b="1" dirty="0">
              <a:solidFill>
                <a:srgbClr val="000000"/>
              </a:solidFill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b="1" dirty="0">
              <a:solidFill>
                <a:srgbClr val="000000"/>
              </a:solidFill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b="1" dirty="0">
              <a:solidFill>
                <a:srgbClr val="000000"/>
              </a:solidFill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b="1" dirty="0">
              <a:solidFill>
                <a:srgbClr val="000000"/>
              </a:solidFill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b="1" dirty="0">
              <a:solidFill>
                <a:srgbClr val="000000"/>
              </a:solidFill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b="1" dirty="0">
                <a:solidFill>
                  <a:srgbClr val="000000"/>
                </a:solidFill>
                <a:latin typeface="Arial Narrow" panose="020B0606020202030204" pitchFamily="34" charset="0"/>
                <a:ea typeface="Liberation Sans Narrow"/>
                <a:cs typeface="Liberation Sans Narrow"/>
              </a:rPr>
              <a:t>Resultados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No se ejecutó.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Actividad coincidente con el curso virtual de Servicios Farmacéuticos basados en Atención Primaria de Salud.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419" sz="18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Liberation Sans Narrow"/>
              <a:cs typeface="Liberation Sans Narrow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97525D-8EFE-4ED4-BFE2-7B10A01B0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1041" y="1007165"/>
            <a:ext cx="4992758" cy="47575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Área 3. Objetivo 9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Desarrollar un programa de capacitación virtual en la modalidad de webinarios con el abordaje de temas prioritarios en las diferentes áreas del ejercicio profesional farmacéutico.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b="1" dirty="0">
                <a:solidFill>
                  <a:srgbClr val="000000"/>
                </a:solidFill>
                <a:latin typeface="Arial Narrow" panose="020B0606020202030204" pitchFamily="34" charset="0"/>
                <a:ea typeface="Liberation Sans Narrow"/>
                <a:cs typeface="Liberation Sans Narrow"/>
              </a:rPr>
              <a:t>Resultados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No se ejecutó.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Presidente y vicepresidente del Comité Ejecutivo participaron por invitación en webinarios organizados por la Federación Internacional Farmacéutica.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E892FC-542D-3A62-0751-A390E3F61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211" y="2649606"/>
            <a:ext cx="4036736" cy="14726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457B31-DF76-33F6-52DE-D908F7538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608" y="4294533"/>
            <a:ext cx="2676940" cy="14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7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87928"/>
            <a:ext cx="12192000" cy="72459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46364"/>
            <a:ext cx="2420645" cy="232643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364"/>
            <a:ext cx="9144000" cy="387600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s-CR" sz="4400" dirty="0"/>
            </a:br>
            <a:br>
              <a:rPr lang="es-C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D276951-C5DE-4E13-AD2E-CE499EE46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323" y="2508596"/>
            <a:ext cx="3432313" cy="1632954"/>
          </a:xfrm>
          <a:prstGeom prst="rect">
            <a:avLst/>
          </a:prstGeom>
        </p:spPr>
      </p:pic>
      <p:sp>
        <p:nvSpPr>
          <p:cNvPr id="8" name="Subtítulo 7">
            <a:extLst>
              <a:ext uri="{FF2B5EF4-FFF2-40B4-BE49-F238E27FC236}">
                <a16:creationId xmlns:a16="http://schemas.microsoft.com/office/drawing/2014/main" id="{DBB2CE82-0BAA-402B-8EAA-0EBA1C1B9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5548" y="5956163"/>
            <a:ext cx="9144000" cy="75340"/>
          </a:xfrm>
        </p:spPr>
        <p:txBody>
          <a:bodyPr>
            <a:normAutofit fontScale="25000" lnSpcReduction="20000"/>
          </a:bodyPr>
          <a:lstStyle/>
          <a:p>
            <a:endParaRPr lang="es-CR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709D76A-FC32-40E5-A28E-69997573F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686" y="3360476"/>
            <a:ext cx="3432313" cy="12751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C7C211E-1CE7-4550-B08B-6326AAEA5D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548" y="1467888"/>
            <a:ext cx="2768242" cy="163295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BC04FDC-7708-CD8F-69B7-69480BCD2A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5247872"/>
            <a:ext cx="2301376" cy="1567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960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3639"/>
            <a:ext cx="2434106" cy="1886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1999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s-CR" sz="4400" dirty="0"/>
            </a:br>
            <a:br>
              <a:rPr lang="es-CR" sz="4400" dirty="0"/>
            </a:br>
            <a:r>
              <a:rPr lang="es-CR" sz="3300" b="1" dirty="0">
                <a:solidFill>
                  <a:srgbClr val="0070C0"/>
                </a:solidFill>
                <a:latin typeface="Arial Narrow" panose="020B0606020202030204" pitchFamily="34" charset="0"/>
              </a:rPr>
              <a:t>Objetivos generales del Foro</a:t>
            </a:r>
            <a:br>
              <a:rPr lang="es-CR" sz="3300" b="1" dirty="0">
                <a:latin typeface="Arial Narrow" panose="020B0606020202030204" pitchFamily="34" charset="0"/>
              </a:rPr>
            </a:br>
            <a:r>
              <a:rPr lang="es-CR" sz="3300" dirty="0">
                <a:latin typeface="Arial Narrow" panose="020B0606020202030204" pitchFamily="34" charset="0"/>
              </a:rPr>
              <a:t>Señalan las responsabilidades de la Dirección de Práctica Farmacéutica </a:t>
            </a:r>
            <a:br>
              <a:rPr lang="es-C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4400" dirty="0"/>
            </a:br>
            <a:br>
              <a:rPr lang="es-CR" sz="3600" dirty="0"/>
            </a:br>
            <a:endParaRPr lang="es-CR" sz="36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DA94DF9-C253-4E35-906A-F5A8C2E3D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023380"/>
              </p:ext>
            </p:extLst>
          </p:nvPr>
        </p:nvGraphicFramePr>
        <p:xfrm>
          <a:off x="838200" y="1417983"/>
          <a:ext cx="10041835" cy="520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B3B074BD-D238-42F3-BAE1-DCF3621180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0035" y="5662919"/>
            <a:ext cx="1311965" cy="10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3639"/>
            <a:ext cx="2434106" cy="1886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365125"/>
            <a:ext cx="11168270" cy="147667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s-CR" sz="4400" dirty="0"/>
            </a:br>
            <a:br>
              <a:rPr lang="es-CR" sz="4400" dirty="0"/>
            </a:br>
            <a:r>
              <a:rPr lang="es-CR" sz="3300" b="1" dirty="0">
                <a:solidFill>
                  <a:srgbClr val="0070C0"/>
                </a:solidFill>
                <a:latin typeface="Arial Narrow" panose="020B0606020202030204" pitchFamily="34" charset="0"/>
              </a:rPr>
              <a:t>Plan de acción 2021-2022</a:t>
            </a:r>
            <a:br>
              <a:rPr lang="es-CR" sz="3300" b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s-CR" sz="2700" dirty="0">
                <a:solidFill>
                  <a:srgbClr val="000000"/>
                </a:solidFill>
                <a:latin typeface="Arial Narrow" panose="020B0606020202030204" pitchFamily="34" charset="0"/>
              </a:rPr>
              <a:t>Establece las actividades que la Dirección de Práctica Farmacéutica debe desarrollar de forma coordinada e integrada con los demás integrantes del Comité Ejecutivo y la Secretaría Técnica</a:t>
            </a:r>
            <a:br>
              <a:rPr lang="es-C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4400" dirty="0"/>
            </a:br>
            <a:br>
              <a:rPr lang="es-CR" sz="3600" dirty="0"/>
            </a:br>
            <a:endParaRPr lang="es-CR" sz="36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DA94DF9-C253-4E35-906A-F5A8C2E3D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407634"/>
              </p:ext>
            </p:extLst>
          </p:nvPr>
        </p:nvGraphicFramePr>
        <p:xfrm>
          <a:off x="1988930" y="2010762"/>
          <a:ext cx="7936948" cy="4552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B3B074BD-D238-42F3-BAE1-DCF3621180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0035" y="5662919"/>
            <a:ext cx="1311965" cy="1079124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B341E7B-44FE-5BFA-4A97-347B3CE4BD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762125"/>
              </p:ext>
            </p:extLst>
          </p:nvPr>
        </p:nvGraphicFramePr>
        <p:xfrm>
          <a:off x="2266122" y="1841795"/>
          <a:ext cx="7893878" cy="4426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10599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D8CDA5D-11AE-9768-0A15-1F74E324C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943" y="4487608"/>
            <a:ext cx="4275483" cy="21815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70B9F8-BC7E-4ADB-B82A-28BFBD09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1709"/>
          </a:xfrm>
        </p:spPr>
        <p:txBody>
          <a:bodyPr>
            <a:normAutofit fontScale="90000"/>
          </a:bodyPr>
          <a:lstStyle/>
          <a:p>
            <a:pPr algn="ctr"/>
            <a:endParaRPr lang="es-419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6113008-1819-4078-9C4A-EC434412A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16836"/>
            <a:ext cx="5181600" cy="55129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Área 1: Gestión interna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MX" sz="1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900" dirty="0">
                <a:solidFill>
                  <a:srgbClr val="000000"/>
                </a:solidFill>
                <a:latin typeface="Arial Narrow" panose="020B0606020202030204" pitchFamily="34" charset="0"/>
              </a:rPr>
              <a:t>▪ Participación en 15 sesiones de las 16 realizadas por el Comité Ejecutivo (94%).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1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900" dirty="0">
                <a:solidFill>
                  <a:srgbClr val="000000"/>
                </a:solidFill>
                <a:latin typeface="Arial Narrow" panose="020B0606020202030204" pitchFamily="34" charset="0"/>
              </a:rPr>
              <a:t>▪ Elaboración de 10 de los 11 boletines informativos emitidos.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1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900" dirty="0">
                <a:solidFill>
                  <a:srgbClr val="000000"/>
                </a:solidFill>
                <a:latin typeface="Arial Narrow" panose="020B0606020202030204" pitchFamily="34" charset="0"/>
              </a:rPr>
              <a:t>▪ </a:t>
            </a:r>
            <a:r>
              <a:rPr lang="es-CR" sz="1900" dirty="0">
                <a:solidFill>
                  <a:srgbClr val="000000"/>
                </a:solidFill>
                <a:latin typeface="Arial Narrow" panose="020B0606020202030204" pitchFamily="34" charset="0"/>
              </a:rPr>
              <a:t>Apoyo a la tesorería: control de los fondos de la cuenta del Foro en el Colegio de Farmacéuticos de Costa Rica.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R" sz="1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900" dirty="0">
                <a:solidFill>
                  <a:srgbClr val="000000"/>
                </a:solidFill>
                <a:latin typeface="Arial Narrow" panose="020B0606020202030204" pitchFamily="34" charset="0"/>
              </a:rPr>
              <a:t>▪ Apoyo a organización de la Asamblea General Ordinaria 2022: acta de la Asamblea General Ordinaria 2021, convocatorias y agenda de Asamblea, plan de acción-presupuesto 2022-2023.</a:t>
            </a:r>
            <a:endParaRPr lang="es-CR" sz="1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1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1900" dirty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419" sz="18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97525D-8EFE-4ED4-BFE2-7B10A01B0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03584"/>
            <a:ext cx="5181600" cy="55129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Área 2: Gestión técnico política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19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900" dirty="0">
                <a:solidFill>
                  <a:srgbClr val="000000"/>
                </a:solidFill>
                <a:latin typeface="Arial Narrow" panose="020B0606020202030204" pitchFamily="34" charset="0"/>
              </a:rPr>
              <a:t>▪ Participación en el Congreso Mundial de Farmacia y Ciencias Farmacéuticas FIP Sevilla 2022 y actividades conexas: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MX" sz="1900" dirty="0">
                <a:solidFill>
                  <a:srgbClr val="000000"/>
                </a:solidFill>
                <a:latin typeface="Arial Narrow" panose="020B0606020202030204" pitchFamily="34" charset="0"/>
              </a:rPr>
              <a:t>Reuniones del Council de la Federación Internacional Farmacéutica.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MX" sz="1900" dirty="0">
                <a:solidFill>
                  <a:srgbClr val="000000"/>
                </a:solidFill>
                <a:latin typeface="Arial Narrow" panose="020B0606020202030204" pitchFamily="34" charset="0"/>
              </a:rPr>
              <a:t>Reunión del Foro Farmacéutico de las Américas.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1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900" dirty="0">
                <a:solidFill>
                  <a:srgbClr val="000000"/>
                </a:solidFill>
                <a:latin typeface="Arial Narrow" panose="020B0606020202030204" pitchFamily="34" charset="0"/>
              </a:rPr>
              <a:t>▪ </a:t>
            </a:r>
            <a:r>
              <a:rPr lang="es-CR" sz="1900" dirty="0">
                <a:solidFill>
                  <a:srgbClr val="000000"/>
                </a:solidFill>
                <a:latin typeface="Arial Narrow" panose="020B0606020202030204" pitchFamily="34" charset="0"/>
              </a:rPr>
              <a:t>Participación en las reuniones de integración de los foros farmacéuticos regionales a la estructura organizacional de la Federación Internacional Farmacéutica y en la revisión de documentos al respecto.</a:t>
            </a: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CR" sz="1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419" sz="19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97E8976-0D82-5C38-0CFE-616F291ED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322" y="4800394"/>
            <a:ext cx="2659028" cy="16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3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056C6-8578-44EA-822D-E4BF62F45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267" y="802955"/>
            <a:ext cx="433381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33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33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3300" kern="12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090" r="3091"/>
          <a:stretch/>
        </p:blipFill>
        <p:spPr>
          <a:xfrm>
            <a:off x="20" y="4310923"/>
            <a:ext cx="3083422" cy="2547077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915" r="5559"/>
          <a:stretch/>
        </p:blipFill>
        <p:spPr>
          <a:xfrm>
            <a:off x="3532736" y="2984162"/>
            <a:ext cx="2555402" cy="255540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8824" r="24330" b="-1"/>
          <a:stretch/>
        </p:blipFill>
        <p:spPr>
          <a:xfrm>
            <a:off x="1" y="-1"/>
            <a:ext cx="3943111" cy="3318096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F9D6215-A7F8-464E-AB52-861EADE1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4683" y="802954"/>
            <a:ext cx="4930843" cy="52580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b="1" dirty="0">
                <a:latin typeface="Arial Narrow" panose="020B0606020202030204" pitchFamily="34" charset="0"/>
              </a:rPr>
              <a:t>EJECUCIÓN DE </a:t>
            </a:r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ACTIVIDADES CONTEMPLADAS</a:t>
            </a:r>
            <a:r>
              <a:rPr lang="en-US" sz="3200" b="1" dirty="0">
                <a:latin typeface="Arial Narrow" panose="020B0606020202030204" pitchFamily="34" charset="0"/>
              </a:rPr>
              <a:t> EN LOS OBJETIVOS ESPECÍFICOS ASIGNADOS A LA DIRECCIÓN DE PRÁCTICA FARMACÉUTICA </a:t>
            </a:r>
          </a:p>
          <a:p>
            <a:pPr>
              <a:spcBef>
                <a:spcPts val="0"/>
              </a:spcBef>
            </a:pPr>
            <a:endParaRPr lang="en-US" sz="3200" b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Plan de </a:t>
            </a:r>
            <a:r>
              <a:rPr lang="es-419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Acción </a:t>
            </a:r>
            <a:r>
              <a:rPr lang="en-US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339417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0B9F8-BC7E-4ADB-B82A-28BFBD09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3135"/>
          </a:xfrm>
        </p:spPr>
        <p:txBody>
          <a:bodyPr>
            <a:noAutofit/>
          </a:bodyPr>
          <a:lstStyle/>
          <a:p>
            <a:pPr algn="ctr"/>
            <a:r>
              <a:rPr lang="es-MX" sz="3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Grupos técnicos de trabajo</a:t>
            </a:r>
            <a:endParaRPr lang="es-419" sz="30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6113008-1819-4078-9C4A-EC434412A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9565"/>
            <a:ext cx="5181600" cy="48701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Área 3. Objetivo 1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Instituir grupos técnicos de trabajo en áreas prioritarias para las organizaciones miembro o identificadas por el Comité Ejecutivo.</a:t>
            </a:r>
            <a:endParaRPr lang="es-MX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419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Resultados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419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Durante este periodo no se constituyó ningún grupo técnico de trabajo nuevo.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97525D-8EFE-4ED4-BFE2-7B10A01B0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9565"/>
            <a:ext cx="5181600" cy="497619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s-MX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Área 3. Objetivo 2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29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Apoyar el funcionamiento de los grupos técnicos de trabajo sobre: resistencia antimicrobiana y uso racional de antibióticos; autocuidado y automedicación.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419" sz="29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s-419" sz="2900" b="1" dirty="0">
                <a:solidFill>
                  <a:srgbClr val="000000"/>
                </a:solidFill>
                <a:latin typeface="Arial Narrow" panose="020B0606020202030204" pitchFamily="34" charset="0"/>
              </a:rPr>
              <a:t>Resultados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s-419" sz="2900" b="1" dirty="0">
                <a:solidFill>
                  <a:srgbClr val="000000"/>
                </a:solidFill>
                <a:latin typeface="Arial Narrow" panose="020B0606020202030204" pitchFamily="34" charset="0"/>
              </a:rPr>
              <a:t>▪ Grupo técnico sobre resistencia antimicrobiana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s-419" sz="2900" dirty="0">
                <a:solidFill>
                  <a:srgbClr val="000000"/>
                </a:solidFill>
                <a:latin typeface="Arial Narrow" panose="020B0606020202030204" pitchFamily="34" charset="0"/>
              </a:rPr>
              <a:t>Revisión del convenio de cooperación </a:t>
            </a:r>
            <a:r>
              <a:rPr lang="es-419" sz="29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establecido con la Sociedad de Farmacéuticos en Enfermedades Infecciosas de los Estados Unidos (SIDP) para la capacitación de 12 farmacéuticos de la región</a:t>
            </a:r>
            <a:r>
              <a:rPr lang="es-419" sz="2900" dirty="0">
                <a:solidFill>
                  <a:srgbClr val="000000"/>
                </a:solidFill>
                <a:latin typeface="Arial Narrow" panose="020B0606020202030204" pitchFamily="34" charset="0"/>
              </a:rPr>
              <a:t> en el programa </a:t>
            </a:r>
            <a:r>
              <a:rPr lang="es-419" sz="2900" i="1" dirty="0">
                <a:solidFill>
                  <a:srgbClr val="000000"/>
                </a:solidFill>
                <a:latin typeface="Arial Narrow" panose="020B0606020202030204" pitchFamily="34" charset="0"/>
              </a:rPr>
              <a:t>O</a:t>
            </a:r>
            <a:r>
              <a:rPr lang="es-419" sz="290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ptimización de antimicrobianos en el ámbito hospitalario</a:t>
            </a:r>
            <a:r>
              <a:rPr lang="es-419" sz="29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419" sz="29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s-419" sz="2900" b="1" dirty="0">
                <a:solidFill>
                  <a:srgbClr val="000000"/>
                </a:solidFill>
                <a:latin typeface="Arial Narrow" panose="020B0606020202030204" pitchFamily="34" charset="0"/>
              </a:rPr>
              <a:t>▪ Grupo técnico sobre autocuidado y automedicación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s-419" sz="2900" dirty="0">
                <a:solidFill>
                  <a:srgbClr val="000000"/>
                </a:solidFill>
                <a:latin typeface="Arial Narrow" panose="020B0606020202030204" pitchFamily="34" charset="0"/>
              </a:rPr>
              <a:t>Revisión y ajuste de la convocatoria de fondos concursables para la ejecución de proyectos en el área de autocuidado y automedicación.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s-419" sz="2900" dirty="0">
                <a:solidFill>
                  <a:srgbClr val="000000"/>
                </a:solidFill>
                <a:latin typeface="Arial Narrow" panose="020B0606020202030204" pitchFamily="34" charset="0"/>
              </a:rPr>
              <a:t>Elaboración de la carta de entendimiento a suscribir con la coordinadora del proyecto seleccionado.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419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4BFA7C-DC71-8A66-33E5-EEEA7167E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44" y="4015408"/>
            <a:ext cx="3829878" cy="20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09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0B9F8-BC7E-4ADB-B82A-28BFBD09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3135"/>
          </a:xfrm>
        </p:spPr>
        <p:txBody>
          <a:bodyPr>
            <a:noAutofit/>
          </a:bodyPr>
          <a:lstStyle/>
          <a:p>
            <a:pPr algn="ctr"/>
            <a:r>
              <a:rPr lang="es-MX" sz="3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Apoyo técnico financiero a la ejecución de proyectos</a:t>
            </a:r>
            <a:endParaRPr lang="es-419" sz="30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6113008-1819-4078-9C4A-EC434412A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07165"/>
            <a:ext cx="4953000" cy="50225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Área 3. Objetivo 3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Apoyar	técnica y financieramente la implementación de tres proyectos relacionados a los objetivos de desarrollo de FIP.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solidFill>
                <a:srgbClr val="000000"/>
              </a:solidFill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b="1" dirty="0">
                <a:solidFill>
                  <a:srgbClr val="000000"/>
                </a:solidFill>
                <a:latin typeface="Arial Narrow" panose="020B0606020202030204" pitchFamily="34" charset="0"/>
                <a:ea typeface="Liberation Sans Narrow"/>
                <a:cs typeface="Liberation Sans Narrow"/>
              </a:rPr>
              <a:t>Resultados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000000"/>
                </a:solidFill>
                <a:latin typeface="Arial Narrow" panose="020B0606020202030204" pitchFamily="34" charset="0"/>
                <a:ea typeface="Liberation Sans Narrow"/>
                <a:cs typeface="Liberation Sans Narrow"/>
              </a:rPr>
              <a:t>Se recibieron 5 proyectos: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rgbClr val="000000"/>
                </a:solidFill>
                <a:latin typeface="Arial Narrow" panose="020B0606020202030204" pitchFamily="34" charset="0"/>
                <a:ea typeface="Liberation Sans Narrow"/>
                <a:cs typeface="Liberation Sans Narrow"/>
              </a:rPr>
              <a:t>Costa Rica: 2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rgbClr val="000000"/>
                </a:solidFill>
                <a:latin typeface="Arial Narrow" panose="020B0606020202030204" pitchFamily="34" charset="0"/>
                <a:ea typeface="Liberation Sans Narrow"/>
                <a:cs typeface="Liberation Sans Narrow"/>
              </a:rPr>
              <a:t>Uruguay: 3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b="1" dirty="0">
              <a:solidFill>
                <a:srgbClr val="000000"/>
              </a:solidFill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000000"/>
                </a:solidFill>
                <a:latin typeface="Arial Narrow" panose="020B0606020202030204" pitchFamily="34" charset="0"/>
                <a:ea typeface="Liberation Sans Narrow"/>
                <a:cs typeface="Liberation Sans Narrow"/>
              </a:rPr>
              <a:t>Se otorgó el apoyo a dos proyectos: uno de Costa Rica y uno de Uruguay.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solidFill>
                <a:srgbClr val="000000"/>
              </a:solidFill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000000"/>
                </a:solidFill>
                <a:latin typeface="Arial Narrow" panose="020B0606020202030204" pitchFamily="34" charset="0"/>
                <a:ea typeface="Liberation Sans Narrow"/>
                <a:cs typeface="Liberation Sans Narrow"/>
              </a:rPr>
              <a:t>Adicionalmente se concedió el apoyo a un proyecto presentado por la Conferencia Panamericana de Educación Farmacéutica.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b="1" dirty="0">
              <a:solidFill>
                <a:srgbClr val="000000"/>
              </a:solidFill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419" sz="18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97525D-8EFE-4ED4-BFE2-7B10A01B0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007165"/>
            <a:ext cx="5334000" cy="475753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es-ES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 Narrow" panose="020B0606020202030204" pitchFamily="34" charset="0"/>
              </a:rPr>
              <a:t>Proyecto que recibe financiamiento del Foro Farmacéutico de las Américas</a:t>
            </a:r>
            <a:endParaRPr lang="es-419" sz="19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AutoNum type="arabicPeriod"/>
              <a:tabLst/>
              <a:defRPr/>
            </a:pPr>
            <a:r>
              <a:rPr kumimoji="0" lang="es-ES" sz="19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Convocatoria</a:t>
            </a:r>
            <a:r>
              <a:rPr kumimoji="0" lang="es-ES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para el apoyo al financiamiento de proyectos </a:t>
            </a:r>
            <a:r>
              <a:rPr kumimoji="0" lang="es-CR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relacionados con servicios farmacéuticos </a:t>
            </a:r>
            <a:r>
              <a:rPr kumimoji="0" lang="es-ES_tradnl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y </a:t>
            </a:r>
            <a:r>
              <a:rPr kumimoji="0" lang="es-CR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con educación farmacéutica a ser ejecutados en el periodo.</a:t>
            </a:r>
            <a:endParaRPr lang="es-MX" sz="1900" noProof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AutoNum type="arabicPeriod"/>
              <a:tabLst/>
              <a:defRPr/>
            </a:pPr>
            <a:r>
              <a:rPr kumimoji="0" lang="es-MX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Requisitos</a:t>
            </a:r>
            <a:r>
              <a:rPr kumimoji="0" lang="es-MX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que deben cumplir los proyectos a ser postulados.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AutoNum type="arabicPeriod"/>
              <a:tabLst/>
              <a:defRPr/>
            </a:pPr>
            <a:r>
              <a:rPr kumimoji="0" lang="es-MX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Formato</a:t>
            </a:r>
            <a:r>
              <a:rPr kumimoji="0" lang="es-MX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para la presentación del proyecto.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AutoNum type="arabicPeriod"/>
              <a:tabLst/>
              <a:defRPr/>
            </a:pPr>
            <a:r>
              <a:rPr kumimoji="0" lang="es-MX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Instrumento de valoración</a:t>
            </a:r>
            <a:r>
              <a:rPr kumimoji="0" lang="es-MX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de los proyectos que se presentan a concurso.</a:t>
            </a:r>
            <a:endParaRPr lang="es-MX" sz="1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AutoNum type="arabicPeriod"/>
              <a:tabLst/>
              <a:defRPr/>
            </a:pPr>
            <a:r>
              <a:rPr kumimoji="0" lang="es-MX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Instrumento de seguimiento</a:t>
            </a:r>
            <a:r>
              <a:rPr kumimoji="0" lang="es-MX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de la ejecución de los proyectos seleccionados.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AutoNum type="arabicPeriod"/>
              <a:tabLst/>
              <a:defRPr/>
            </a:pPr>
            <a:r>
              <a:rPr kumimoji="0" lang="es-CR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Estructura de los informes</a:t>
            </a:r>
            <a:r>
              <a:rPr kumimoji="0" lang="es-CR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de avance y del informe final de ejecución del proyecto.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AutoNum type="arabicPeriod"/>
              <a:tabLst/>
              <a:defRPr/>
            </a:pPr>
            <a:r>
              <a:rPr lang="es-CR" sz="1900" b="1" dirty="0">
                <a:solidFill>
                  <a:srgbClr val="000000"/>
                </a:solidFill>
                <a:latin typeface="Arial Narrow" panose="020B0606020202030204" pitchFamily="34" charset="0"/>
              </a:rPr>
              <a:t>Instrumento de evaluación del informe final</a:t>
            </a:r>
            <a:r>
              <a:rPr lang="es-CR" sz="1900" dirty="0">
                <a:solidFill>
                  <a:srgbClr val="000000"/>
                </a:solidFill>
                <a:latin typeface="Arial Narrow" panose="020B0606020202030204" pitchFamily="34" charset="0"/>
              </a:rPr>
              <a:t> de ejecución del proyecto.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kumimoji="0" lang="es-MX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Carta de entendimiento</a:t>
            </a:r>
            <a:r>
              <a:rPr kumimoji="0" lang="es-MX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con </a:t>
            </a:r>
            <a:r>
              <a:rPr lang="es-MX" sz="1900" dirty="0">
                <a:solidFill>
                  <a:srgbClr val="000000"/>
                </a:solidFill>
                <a:latin typeface="Arial Narrow" panose="020B0606020202030204" pitchFamily="34" charset="0"/>
              </a:rPr>
              <a:t>la organización seleccionada para recibir apoyo.</a:t>
            </a:r>
            <a:endParaRPr lang="es-419" sz="1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5E592E-3EF5-2312-D41E-781DCAEAD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072721"/>
            <a:ext cx="1656524" cy="165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2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E5996-6AB0-4518-BE12-244B08F6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/>
          </a:bodyPr>
          <a:lstStyle/>
          <a:p>
            <a:pPr algn="ctr"/>
            <a:r>
              <a:rPr lang="es-MX" sz="3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Apoyo técnico financiero a la ejecución de proyectos</a:t>
            </a:r>
            <a:endParaRPr lang="es-419" sz="3000" dirty="0">
              <a:solidFill>
                <a:schemeClr val="accent2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CB727B-5E6C-4C20-B5DF-1257828E3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46922"/>
            <a:ext cx="5695122" cy="498281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8000" b="1" dirty="0">
                <a:solidFill>
                  <a:srgbClr val="0070C0"/>
                </a:solidFill>
                <a:latin typeface="Arial Narrow" panose="020B0606020202030204" pitchFamily="34" charset="0"/>
              </a:rPr>
              <a:t>Convocatoria 2022-2023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419" sz="6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419" sz="6800" b="1" kern="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Proyecto Costa Rica</a:t>
            </a:r>
            <a:r>
              <a:rPr lang="es-419" sz="6800" kern="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s-419" sz="6800" i="1" kern="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Escuelas</a:t>
            </a:r>
            <a:r>
              <a:rPr lang="es-419" sz="6800" i="1" kern="50" spc="-5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419" sz="6800" i="1" kern="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es-419" sz="6800" i="1" kern="50" spc="-5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419" sz="6800" i="1" kern="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autocuidado de</a:t>
            </a:r>
            <a:r>
              <a:rPr lang="es-419" sz="6800" i="1" kern="50" spc="-5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419" sz="6800" i="1" kern="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la</a:t>
            </a:r>
            <a:r>
              <a:rPr lang="es-419" sz="6800" i="1" kern="50" spc="-5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419" sz="6800" i="1" kern="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salud: desarrollo</a:t>
            </a:r>
            <a:r>
              <a:rPr lang="es-419" sz="6800" i="1" kern="50" spc="-5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419" sz="6800" i="1" kern="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de habilidades</a:t>
            </a:r>
            <a:r>
              <a:rPr lang="es-419" sz="6800" i="1" kern="50" spc="-5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419" sz="6800" i="1" kern="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de</a:t>
            </a:r>
            <a:r>
              <a:rPr lang="es-419" sz="6800" i="1" kern="50" spc="-5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419" sz="6800" i="1" kern="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autorresponsabilidad</a:t>
            </a:r>
            <a:r>
              <a:rPr lang="es-ES" sz="6800" kern="50" dirty="0">
                <a:solidFill>
                  <a:srgbClr val="00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s-ES" sz="68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MX" sz="6800" b="1" dirty="0">
                <a:solidFill>
                  <a:srgbClr val="000000"/>
                </a:solidFill>
                <a:latin typeface="Arial Narrow" panose="020B0606020202030204" pitchFamily="34" charset="0"/>
              </a:rPr>
              <a:t>Fechas de ejecución</a:t>
            </a:r>
            <a:r>
              <a:rPr lang="es-MX" sz="6800" dirty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es-ES" sz="6800" kern="50" spc="-5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Del 1° de junio de 2022 al 31 de mayo de 2023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ES" sz="6800" kern="50" spc="-5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6800" b="1" kern="50" spc="-5" dirty="0">
                <a:solidFill>
                  <a:srgbClr val="000000"/>
                </a:solidFill>
                <a:latin typeface="Arial Narrow" panose="020B0606020202030204" pitchFamily="34" charset="0"/>
              </a:rPr>
              <a:t>Proyecto Uruguay</a:t>
            </a:r>
            <a:r>
              <a:rPr lang="es-ES" sz="6800" kern="50" spc="-5" dirty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es-419" sz="6800" i="1" kern="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Desarrollo de servicios farmacéuticos en inmunización contra el virus de la influenza en las farmacias comunitarias del Uruguay</a:t>
            </a:r>
            <a:r>
              <a:rPr lang="es-419" sz="6800" kern="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419" sz="6800" b="1" kern="50" dirty="0">
                <a:solidFill>
                  <a:srgbClr val="00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Fechas de ejecución</a:t>
            </a:r>
            <a:r>
              <a:rPr lang="es-419" sz="6800" kern="50" dirty="0">
                <a:solidFill>
                  <a:srgbClr val="00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: </a:t>
            </a:r>
            <a:r>
              <a:rPr lang="es-ES" sz="6800" kern="50" spc="-5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Del 1° de junio de 2022 al 30 de septiembre de 2023</a:t>
            </a:r>
            <a:endParaRPr lang="es-MX" sz="6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6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6800" b="1" dirty="0">
                <a:solidFill>
                  <a:srgbClr val="000000"/>
                </a:solidFill>
                <a:latin typeface="Arial Narrow" panose="020B0606020202030204" pitchFamily="34" charset="0"/>
              </a:rPr>
              <a:t>Proyecto de la Conferencia Panamericana de Educación Farmacéutica</a:t>
            </a:r>
            <a:r>
              <a:rPr lang="es-MX" sz="6800" dirty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es-419" sz="6800" kern="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Apoyo al desarrollo de la educación interprofesional en la Escuelas y Facultades de Farmacia de la Región de las Américas como estrategia de formación del farmacéutico.</a:t>
            </a:r>
            <a:r>
              <a:rPr lang="es-MX" sz="68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419" sz="6800" b="1" kern="50" dirty="0">
                <a:solidFill>
                  <a:srgbClr val="00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Fechas de ejecución</a:t>
            </a:r>
            <a:r>
              <a:rPr lang="es-419" sz="6800" kern="50" dirty="0">
                <a:solidFill>
                  <a:srgbClr val="00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:</a:t>
            </a:r>
            <a:r>
              <a:rPr lang="es-419" sz="6800" b="1" kern="50" dirty="0">
                <a:solidFill>
                  <a:srgbClr val="00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s-ES" sz="6800" kern="50" spc="-5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Del 1° de junio de 2022 al 31 de mayo de 2023</a:t>
            </a:r>
            <a:endParaRPr lang="es-MX" sz="6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C52450D-A831-4354-9E72-212FB32C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5601" y="1205948"/>
            <a:ext cx="4648199" cy="435996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Seguimiento proyectos en ejecución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(Convocatoria 2020-2021)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419" sz="1700" b="1" dirty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419" sz="1700" b="1" dirty="0">
                <a:solidFill>
                  <a:srgbClr val="000000"/>
                </a:solidFill>
                <a:latin typeface="Arial Narrow" panose="020B0606020202030204" pitchFamily="34" charset="0"/>
              </a:rPr>
              <a:t>Proyecto </a:t>
            </a:r>
            <a:r>
              <a:rPr lang="es-CR" sz="1700" b="1" dirty="0">
                <a:solidFill>
                  <a:srgbClr val="000000"/>
                </a:solidFill>
                <a:latin typeface="Arial Narrow" panose="020B0606020202030204" pitchFamily="34" charset="0"/>
              </a:rPr>
              <a:t>Costa Rica-COLFAR</a:t>
            </a:r>
            <a:r>
              <a:rPr lang="es-CR" sz="1700" dirty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es-ES_tradnl" sz="170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Establecimiento de criterios técnicos y herramientas de capacitación para la administración de medicamentos en los centros educativos de Costa Rica.</a:t>
            </a:r>
            <a:r>
              <a:rPr lang="es-ES_tradnl" sz="17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ES" sz="1700" spc="-5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Estado: Finalizado.</a:t>
            </a:r>
            <a:endParaRPr lang="es-ES" sz="1700" spc="-5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7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419" sz="1700" b="1" dirty="0">
                <a:solidFill>
                  <a:srgbClr val="000000"/>
                </a:solidFill>
                <a:latin typeface="Arial Narrow" panose="020B0606020202030204" pitchFamily="34" charset="0"/>
              </a:rPr>
              <a:t>Proyecto </a:t>
            </a:r>
            <a:r>
              <a:rPr lang="es-CR" sz="1700" b="1" dirty="0">
                <a:solidFill>
                  <a:srgbClr val="000000"/>
                </a:solidFill>
                <a:latin typeface="Arial Narrow" panose="020B0606020202030204" pitchFamily="34" charset="0"/>
              </a:rPr>
              <a:t>Uruguay</a:t>
            </a:r>
            <a:r>
              <a:rPr lang="es-CR" sz="1700" dirty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es-UY" sz="1700" i="1" kern="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Monitoreo telefónico como soporte a la adherencia en el tratamiento de pacientes adolescentes y jóvenes trasplantados hepáticos</a:t>
            </a:r>
            <a:r>
              <a:rPr lang="es-UY" sz="1700" kern="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s-CR" sz="17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CR" sz="1700" b="1" dirty="0">
                <a:solidFill>
                  <a:srgbClr val="000000"/>
                </a:solidFill>
                <a:latin typeface="Arial Narrow" panose="020B0606020202030204" pitchFamily="34" charset="0"/>
              </a:rPr>
              <a:t>Estado</a:t>
            </a:r>
            <a:r>
              <a:rPr lang="es-CR" sz="1700" dirty="0">
                <a:solidFill>
                  <a:srgbClr val="000000"/>
                </a:solidFill>
                <a:latin typeface="Arial Narrow" panose="020B0606020202030204" pitchFamily="34" charset="0"/>
              </a:rPr>
              <a:t>: Finalizado. </a:t>
            </a:r>
            <a:endParaRPr lang="es-ES" sz="17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ED93B3-EEA6-E56B-24C6-632C495CC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121928" y="5117259"/>
            <a:ext cx="2572577" cy="15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6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0B9F8-BC7E-4ADB-B82A-28BFBD09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01"/>
          </a:xfrm>
        </p:spPr>
        <p:txBody>
          <a:bodyPr>
            <a:noAutofit/>
          </a:bodyPr>
          <a:lstStyle/>
          <a:p>
            <a:pPr algn="ctr"/>
            <a:endParaRPr lang="es-419" sz="30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6113008-1819-4078-9C4A-EC434412A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7251"/>
            <a:ext cx="4926496" cy="44924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Área 3. Objetivo 4</a:t>
            </a:r>
          </a:p>
          <a:p>
            <a:pPr marL="0" marR="60325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330835" algn="l"/>
              </a:tabLst>
            </a:pPr>
            <a:r>
              <a:rPr lang="es-ES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Organizar, en conjunto con asociaciones farmacéuticas nacionales, dos eventos bimodales (en simultáneo, presencial y virtual) para abordar temas relacionados con los servicios y la práctica</a:t>
            </a:r>
            <a:r>
              <a:rPr lang="es-419" sz="1800" dirty="0">
                <a:solidFill>
                  <a:srgbClr val="000000"/>
                </a:solidFill>
                <a:latin typeface="Liberation Sans Narrow"/>
                <a:ea typeface="Liberation Sans Narrow"/>
                <a:cs typeface="Liberation Sans Narrow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Liberation Sans Narrow"/>
                <a:cs typeface="Liberation Sans Narrow"/>
              </a:rPr>
              <a:t>farmacéutica.</a:t>
            </a:r>
            <a:endParaRPr lang="es-ES" sz="1800" dirty="0">
              <a:solidFill>
                <a:srgbClr val="000000"/>
              </a:solidFill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b="1" dirty="0">
              <a:solidFill>
                <a:srgbClr val="000000"/>
              </a:solidFill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b="1" dirty="0">
                <a:solidFill>
                  <a:srgbClr val="000000"/>
                </a:solidFill>
                <a:latin typeface="Arial Narrow" panose="020B0606020202030204" pitchFamily="34" charset="0"/>
                <a:ea typeface="Liberation Sans Narrow"/>
                <a:cs typeface="Liberation Sans Narrow"/>
              </a:rPr>
              <a:t>Resultados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srgbClr val="000000"/>
                </a:solidFill>
                <a:latin typeface="Arial Narrow" panose="020B0606020202030204" pitchFamily="34" charset="0"/>
                <a:ea typeface="Liberation Sans Narrow"/>
                <a:cs typeface="Liberation Sans Narrow"/>
              </a:rPr>
              <a:t>Jornada Académica FFA Bogotá 2022: </a:t>
            </a:r>
            <a:r>
              <a:rPr lang="es-ES" sz="1800" i="1" dirty="0">
                <a:solidFill>
                  <a:srgbClr val="000000"/>
                </a:solidFill>
                <a:latin typeface="Arial Narrow" panose="020B0606020202030204" pitchFamily="34" charset="0"/>
                <a:ea typeface="Liberation Sans Narrow"/>
                <a:cs typeface="Liberation Sans Narrow"/>
              </a:rPr>
              <a:t>Contribuciones del Farmacéutico a la Salud en las Américas</a:t>
            </a:r>
            <a:r>
              <a:rPr lang="es-ES" sz="1800" dirty="0">
                <a:solidFill>
                  <a:srgbClr val="000000"/>
                </a:solidFill>
                <a:latin typeface="Arial Narrow" panose="020B0606020202030204" pitchFamily="34" charset="0"/>
                <a:ea typeface="Liberation Sans Narrow"/>
                <a:cs typeface="Liberation Sans Narrow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rgbClr val="000000"/>
                </a:solidFill>
                <a:latin typeface="Arial Narrow" panose="020B0606020202030204" pitchFamily="34" charset="0"/>
                <a:ea typeface="Liberation Sans Narrow"/>
                <a:cs typeface="Liberation Sans Narrow"/>
              </a:rPr>
              <a:t>Colegio Nacional de Químicos Farmacéuticos de Colombia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" sz="1800" dirty="0">
              <a:solidFill>
                <a:srgbClr val="000000"/>
              </a:solidFill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" sz="1800" dirty="0">
              <a:solidFill>
                <a:srgbClr val="000000"/>
              </a:solidFill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419" sz="18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Liberation Sans Narrow"/>
              <a:cs typeface="Liberation Sans Narrow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E4041FF4-3635-D456-BE7D-C37596B9BD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42852" y="115613"/>
            <a:ext cx="3849758" cy="520147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4A1758D-F8C3-4F21-8340-F779364B9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130" y="5317089"/>
            <a:ext cx="5963480" cy="14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07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ro">
      <a:dk1>
        <a:srgbClr val="595959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1439</Words>
  <Application>Microsoft Office PowerPoint</Application>
  <PresentationFormat>Panorámica</PresentationFormat>
  <Paragraphs>147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Liberation Sans Narrow</vt:lpstr>
      <vt:lpstr>Tema de Office</vt:lpstr>
      <vt:lpstr>1_Tema de Office</vt:lpstr>
      <vt:lpstr>Foro Farmacéutico de las Américas Asamblea General Ordinaria  Informe de labores Dirección de Práctica Farmacéutica Periodo 2021-2022 20 de noviembre de 2021 - 18 de noviembre de 2022</vt:lpstr>
      <vt:lpstr>  Objetivos generales del Foro Señalan las responsabilidades de la Dirección de Práctica Farmacéutica    </vt:lpstr>
      <vt:lpstr>  Plan de acción 2021-2022 Establece las actividades que la Dirección de Práctica Farmacéutica debe desarrollar de forma coordinada e integrada con los demás integrantes del Comité Ejecutivo y la Secretaría Técnica   </vt:lpstr>
      <vt:lpstr>Presentación de PowerPoint</vt:lpstr>
      <vt:lpstr>  </vt:lpstr>
      <vt:lpstr>Grupos técnicos de trabajo</vt:lpstr>
      <vt:lpstr>Apoyo técnico financiero a la ejecución de proyectos</vt:lpstr>
      <vt:lpstr>Apoyo técnico financiero a la ejecución de proyectos</vt:lpstr>
      <vt:lpstr>Presentación de PowerPoint</vt:lpstr>
      <vt:lpstr>Presentación de PowerPoint</vt:lpstr>
      <vt:lpstr>Presentación de PowerPoint</vt:lpstr>
      <vt:lpstr>Presentación de PowerPoint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Sofía Segura</dc:creator>
  <cp:lastModifiedBy>Carlos José</cp:lastModifiedBy>
  <cp:revision>3</cp:revision>
  <dcterms:created xsi:type="dcterms:W3CDTF">2021-03-24T01:30:56Z</dcterms:created>
  <dcterms:modified xsi:type="dcterms:W3CDTF">2023-08-15T01:34:25Z</dcterms:modified>
</cp:coreProperties>
</file>