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0" r:id="rId3"/>
    <p:sldId id="265" r:id="rId4"/>
    <p:sldId id="354" r:id="rId5"/>
    <p:sldId id="367" r:id="rId6"/>
    <p:sldId id="292" r:id="rId7"/>
    <p:sldId id="340" r:id="rId8"/>
    <p:sldId id="341" r:id="rId9"/>
    <p:sldId id="264" r:id="rId10"/>
    <p:sldId id="266" r:id="rId11"/>
    <p:sldId id="360" r:id="rId12"/>
    <p:sldId id="347" r:id="rId13"/>
    <p:sldId id="348" r:id="rId14"/>
    <p:sldId id="356" r:id="rId15"/>
    <p:sldId id="357" r:id="rId16"/>
    <p:sldId id="359" r:id="rId17"/>
    <p:sldId id="358" r:id="rId18"/>
    <p:sldId id="350" r:id="rId19"/>
    <p:sldId id="362" r:id="rId20"/>
    <p:sldId id="363" r:id="rId21"/>
    <p:sldId id="269" r:id="rId22"/>
    <p:sldId id="351" r:id="rId23"/>
    <p:sldId id="352" r:id="rId24"/>
    <p:sldId id="364" r:id="rId25"/>
    <p:sldId id="365" r:id="rId26"/>
    <p:sldId id="271" r:id="rId27"/>
    <p:sldId id="336" r:id="rId28"/>
    <p:sldId id="361" r:id="rId29"/>
    <p:sldId id="36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78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79DEC8-B25E-4B38-805A-2BF52E1C386E}"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s-CR"/>
        </a:p>
      </dgm:t>
    </dgm:pt>
    <dgm:pt modelId="{12EE8C2F-F586-435A-BFE4-91C5EED8A132}">
      <dgm:prSet phldrT="[Texto]" custT="1"/>
      <dgm:spPr/>
      <dgm:t>
        <a:bodyPr/>
        <a:lstStyle/>
        <a:p>
          <a:pPr algn="just">
            <a:buFont typeface="+mj-lt"/>
            <a:buAutoNum type="arabicPeriod"/>
          </a:pPr>
          <a:r>
            <a:rPr lang="es-ES" sz="1500" b="0" i="0" dirty="0"/>
            <a:t>Mejorar de la salud en las Américas mediante el perfeccionamiento del ejercicio profesional de la farmacia y de la educación farmacéutica.</a:t>
          </a:r>
          <a:endParaRPr lang="es-CR" sz="1500" dirty="0"/>
        </a:p>
      </dgm:t>
    </dgm:pt>
    <dgm:pt modelId="{DCDFA049-350C-413E-848E-C2C4B871FFBC}" type="parTrans" cxnId="{30081549-9CAF-4C9D-A692-57757504BD19}">
      <dgm:prSet/>
      <dgm:spPr/>
      <dgm:t>
        <a:bodyPr/>
        <a:lstStyle/>
        <a:p>
          <a:endParaRPr lang="es-CR"/>
        </a:p>
      </dgm:t>
    </dgm:pt>
    <dgm:pt modelId="{6CB76F4E-BA68-4093-9339-02BDC9758F94}" type="sibTrans" cxnId="{30081549-9CAF-4C9D-A692-57757504BD19}">
      <dgm:prSet/>
      <dgm:spPr/>
      <dgm:t>
        <a:bodyPr/>
        <a:lstStyle/>
        <a:p>
          <a:endParaRPr lang="es-CR"/>
        </a:p>
      </dgm:t>
    </dgm:pt>
    <dgm:pt modelId="{E384A8F0-465F-449D-B57C-1DD28CEA02C4}">
      <dgm:prSet phldrT="[Texto]" custT="1"/>
      <dgm:spPr/>
      <dgm:t>
        <a:bodyPr/>
        <a:lstStyle/>
        <a:p>
          <a:pPr algn="just">
            <a:buFont typeface="+mj-lt"/>
            <a:buAutoNum type="arabicPeriod"/>
          </a:pPr>
          <a:r>
            <a:rPr lang="es-ES" sz="1500" b="0" i="0" dirty="0"/>
            <a:t>Promocionar la ejecución de proyectos relativos al ejercicio profesional de la farmacia y la educación farmacéutica por las organizaciones farmacéuticas de las Américas.</a:t>
          </a:r>
          <a:endParaRPr lang="es-CR" sz="1500" dirty="0"/>
        </a:p>
      </dgm:t>
    </dgm:pt>
    <dgm:pt modelId="{6271D97E-0134-4A9C-B7B9-FCF87664F0BB}" type="parTrans" cxnId="{E7F41EE3-FCBD-4ABE-8BEA-BF222065E050}">
      <dgm:prSet/>
      <dgm:spPr/>
      <dgm:t>
        <a:bodyPr/>
        <a:lstStyle/>
        <a:p>
          <a:endParaRPr lang="es-CR"/>
        </a:p>
      </dgm:t>
    </dgm:pt>
    <dgm:pt modelId="{CE8CF60C-D9A0-47C2-AC15-4ED235150CBE}" type="sibTrans" cxnId="{E7F41EE3-FCBD-4ABE-8BEA-BF222065E050}">
      <dgm:prSet/>
      <dgm:spPr/>
      <dgm:t>
        <a:bodyPr/>
        <a:lstStyle/>
        <a:p>
          <a:endParaRPr lang="es-CR"/>
        </a:p>
      </dgm:t>
    </dgm:pt>
    <dgm:pt modelId="{D782B6DA-A2C7-40FE-B116-C9F4D6D9B93E}" type="pres">
      <dgm:prSet presAssocID="{AB79DEC8-B25E-4B38-805A-2BF52E1C386E}" presName="linear" presStyleCnt="0">
        <dgm:presLayoutVars>
          <dgm:dir/>
          <dgm:animLvl val="lvl"/>
          <dgm:resizeHandles val="exact"/>
        </dgm:presLayoutVars>
      </dgm:prSet>
      <dgm:spPr/>
    </dgm:pt>
    <dgm:pt modelId="{B9E1D479-FB84-4E83-81BC-8C9B1E5987D0}" type="pres">
      <dgm:prSet presAssocID="{12EE8C2F-F586-435A-BFE4-91C5EED8A132}" presName="parentLin" presStyleCnt="0"/>
      <dgm:spPr/>
    </dgm:pt>
    <dgm:pt modelId="{5AAD1859-2C9A-47F9-AABF-A96F2BEC77A3}" type="pres">
      <dgm:prSet presAssocID="{12EE8C2F-F586-435A-BFE4-91C5EED8A132}" presName="parentLeftMargin" presStyleLbl="node1" presStyleIdx="0" presStyleCnt="2"/>
      <dgm:spPr/>
    </dgm:pt>
    <dgm:pt modelId="{F3ABCF8E-0FA8-46EC-8602-F1DCA278CD61}" type="pres">
      <dgm:prSet presAssocID="{12EE8C2F-F586-435A-BFE4-91C5EED8A132}" presName="parentText" presStyleLbl="node1" presStyleIdx="0" presStyleCnt="2" custScaleX="142857" custScaleY="68699">
        <dgm:presLayoutVars>
          <dgm:chMax val="0"/>
          <dgm:bulletEnabled val="1"/>
        </dgm:presLayoutVars>
      </dgm:prSet>
      <dgm:spPr/>
    </dgm:pt>
    <dgm:pt modelId="{7A790FE6-8F74-483B-A627-00BEC6C248ED}" type="pres">
      <dgm:prSet presAssocID="{12EE8C2F-F586-435A-BFE4-91C5EED8A132}" presName="negativeSpace" presStyleCnt="0"/>
      <dgm:spPr/>
    </dgm:pt>
    <dgm:pt modelId="{00277E16-AFFA-4298-B5A3-1A92CF960B4D}" type="pres">
      <dgm:prSet presAssocID="{12EE8C2F-F586-435A-BFE4-91C5EED8A132}" presName="childText" presStyleLbl="conFgAcc1" presStyleIdx="0" presStyleCnt="2">
        <dgm:presLayoutVars>
          <dgm:bulletEnabled val="1"/>
        </dgm:presLayoutVars>
      </dgm:prSet>
      <dgm:spPr/>
    </dgm:pt>
    <dgm:pt modelId="{009805E9-E059-4C4A-B12E-A9633BF58EE9}" type="pres">
      <dgm:prSet presAssocID="{6CB76F4E-BA68-4093-9339-02BDC9758F94}" presName="spaceBetweenRectangles" presStyleCnt="0"/>
      <dgm:spPr/>
    </dgm:pt>
    <dgm:pt modelId="{DF21CC01-F255-4AE0-A971-29EBF41ADB28}" type="pres">
      <dgm:prSet presAssocID="{E384A8F0-465F-449D-B57C-1DD28CEA02C4}" presName="parentLin" presStyleCnt="0"/>
      <dgm:spPr/>
    </dgm:pt>
    <dgm:pt modelId="{398C8F88-12DD-476E-A7ED-92D5B871AABD}" type="pres">
      <dgm:prSet presAssocID="{E384A8F0-465F-449D-B57C-1DD28CEA02C4}" presName="parentLeftMargin" presStyleLbl="node1" presStyleIdx="0" presStyleCnt="2"/>
      <dgm:spPr/>
    </dgm:pt>
    <dgm:pt modelId="{046BEEE0-2F39-413D-892C-014FC8D77950}" type="pres">
      <dgm:prSet presAssocID="{E384A8F0-465F-449D-B57C-1DD28CEA02C4}" presName="parentText" presStyleLbl="node1" presStyleIdx="1" presStyleCnt="2" custScaleX="142857" custScaleY="74593" custLinFactNeighborX="4412" custLinFactNeighborY="2680">
        <dgm:presLayoutVars>
          <dgm:chMax val="0"/>
          <dgm:bulletEnabled val="1"/>
        </dgm:presLayoutVars>
      </dgm:prSet>
      <dgm:spPr/>
    </dgm:pt>
    <dgm:pt modelId="{140773D8-01AD-4ECC-B1F3-94E5E533E35A}" type="pres">
      <dgm:prSet presAssocID="{E384A8F0-465F-449D-B57C-1DD28CEA02C4}" presName="negativeSpace" presStyleCnt="0"/>
      <dgm:spPr/>
    </dgm:pt>
    <dgm:pt modelId="{DB226FF9-D5D0-4082-AB3C-119AA79110FD}" type="pres">
      <dgm:prSet presAssocID="{E384A8F0-465F-449D-B57C-1DD28CEA02C4}" presName="childText" presStyleLbl="conFgAcc1" presStyleIdx="1" presStyleCnt="2">
        <dgm:presLayoutVars>
          <dgm:bulletEnabled val="1"/>
        </dgm:presLayoutVars>
      </dgm:prSet>
      <dgm:spPr/>
    </dgm:pt>
  </dgm:ptLst>
  <dgm:cxnLst>
    <dgm:cxn modelId="{6E11990F-6731-464A-B8E0-53EBBB05C962}" type="presOf" srcId="{12EE8C2F-F586-435A-BFE4-91C5EED8A132}" destId="{5AAD1859-2C9A-47F9-AABF-A96F2BEC77A3}" srcOrd="0" destOrd="0" presId="urn:microsoft.com/office/officeart/2005/8/layout/list1"/>
    <dgm:cxn modelId="{65686E13-71BE-419E-AB46-C36C462A62B2}" type="presOf" srcId="{12EE8C2F-F586-435A-BFE4-91C5EED8A132}" destId="{F3ABCF8E-0FA8-46EC-8602-F1DCA278CD61}" srcOrd="1" destOrd="0" presId="urn:microsoft.com/office/officeart/2005/8/layout/list1"/>
    <dgm:cxn modelId="{30081549-9CAF-4C9D-A692-57757504BD19}" srcId="{AB79DEC8-B25E-4B38-805A-2BF52E1C386E}" destId="{12EE8C2F-F586-435A-BFE4-91C5EED8A132}" srcOrd="0" destOrd="0" parTransId="{DCDFA049-350C-413E-848E-C2C4B871FFBC}" sibTransId="{6CB76F4E-BA68-4093-9339-02BDC9758F94}"/>
    <dgm:cxn modelId="{D7EEC377-4D2F-4F31-ABEB-C84F7F23445A}" type="presOf" srcId="{E384A8F0-465F-449D-B57C-1DD28CEA02C4}" destId="{046BEEE0-2F39-413D-892C-014FC8D77950}" srcOrd="1" destOrd="0" presId="urn:microsoft.com/office/officeart/2005/8/layout/list1"/>
    <dgm:cxn modelId="{C3E3ACCB-C0A4-44C9-A7F4-BAEE4159DFA7}" type="presOf" srcId="{AB79DEC8-B25E-4B38-805A-2BF52E1C386E}" destId="{D782B6DA-A2C7-40FE-B116-C9F4D6D9B93E}" srcOrd="0" destOrd="0" presId="urn:microsoft.com/office/officeart/2005/8/layout/list1"/>
    <dgm:cxn modelId="{12C892E1-6C84-4BA0-B60B-7F66724909E9}" type="presOf" srcId="{E384A8F0-465F-449D-B57C-1DD28CEA02C4}" destId="{398C8F88-12DD-476E-A7ED-92D5B871AABD}" srcOrd="0" destOrd="0" presId="urn:microsoft.com/office/officeart/2005/8/layout/list1"/>
    <dgm:cxn modelId="{E7F41EE3-FCBD-4ABE-8BEA-BF222065E050}" srcId="{AB79DEC8-B25E-4B38-805A-2BF52E1C386E}" destId="{E384A8F0-465F-449D-B57C-1DD28CEA02C4}" srcOrd="1" destOrd="0" parTransId="{6271D97E-0134-4A9C-B7B9-FCF87664F0BB}" sibTransId="{CE8CF60C-D9A0-47C2-AC15-4ED235150CBE}"/>
    <dgm:cxn modelId="{A87E384F-B423-468C-A348-5D257BB2DDEE}" type="presParOf" srcId="{D782B6DA-A2C7-40FE-B116-C9F4D6D9B93E}" destId="{B9E1D479-FB84-4E83-81BC-8C9B1E5987D0}" srcOrd="0" destOrd="0" presId="urn:microsoft.com/office/officeart/2005/8/layout/list1"/>
    <dgm:cxn modelId="{FFF12528-921D-436A-AB10-E8A0B6BD58C8}" type="presParOf" srcId="{B9E1D479-FB84-4E83-81BC-8C9B1E5987D0}" destId="{5AAD1859-2C9A-47F9-AABF-A96F2BEC77A3}" srcOrd="0" destOrd="0" presId="urn:microsoft.com/office/officeart/2005/8/layout/list1"/>
    <dgm:cxn modelId="{1A835B47-8196-4603-854C-66D0C1D090A2}" type="presParOf" srcId="{B9E1D479-FB84-4E83-81BC-8C9B1E5987D0}" destId="{F3ABCF8E-0FA8-46EC-8602-F1DCA278CD61}" srcOrd="1" destOrd="0" presId="urn:microsoft.com/office/officeart/2005/8/layout/list1"/>
    <dgm:cxn modelId="{EACD7C56-8E21-4E15-9AE6-DCDBA5840472}" type="presParOf" srcId="{D782B6DA-A2C7-40FE-B116-C9F4D6D9B93E}" destId="{7A790FE6-8F74-483B-A627-00BEC6C248ED}" srcOrd="1" destOrd="0" presId="urn:microsoft.com/office/officeart/2005/8/layout/list1"/>
    <dgm:cxn modelId="{EC2394F6-DC26-4148-9CA7-60DC5695EF7B}" type="presParOf" srcId="{D782B6DA-A2C7-40FE-B116-C9F4D6D9B93E}" destId="{00277E16-AFFA-4298-B5A3-1A92CF960B4D}" srcOrd="2" destOrd="0" presId="urn:microsoft.com/office/officeart/2005/8/layout/list1"/>
    <dgm:cxn modelId="{9D62A6E6-05DF-4B28-AA91-EE1E6D7B3C80}" type="presParOf" srcId="{D782B6DA-A2C7-40FE-B116-C9F4D6D9B93E}" destId="{009805E9-E059-4C4A-B12E-A9633BF58EE9}" srcOrd="3" destOrd="0" presId="urn:microsoft.com/office/officeart/2005/8/layout/list1"/>
    <dgm:cxn modelId="{AAEAEB31-8735-4BC7-9267-787F7573E403}" type="presParOf" srcId="{D782B6DA-A2C7-40FE-B116-C9F4D6D9B93E}" destId="{DF21CC01-F255-4AE0-A971-29EBF41ADB28}" srcOrd="4" destOrd="0" presId="urn:microsoft.com/office/officeart/2005/8/layout/list1"/>
    <dgm:cxn modelId="{E2B1DC6D-D8CF-4E7E-A957-2A0E68F32E82}" type="presParOf" srcId="{DF21CC01-F255-4AE0-A971-29EBF41ADB28}" destId="{398C8F88-12DD-476E-A7ED-92D5B871AABD}" srcOrd="0" destOrd="0" presId="urn:microsoft.com/office/officeart/2005/8/layout/list1"/>
    <dgm:cxn modelId="{F0436383-FDA9-4A46-B358-27780C2DBB33}" type="presParOf" srcId="{DF21CC01-F255-4AE0-A971-29EBF41ADB28}" destId="{046BEEE0-2F39-413D-892C-014FC8D77950}" srcOrd="1" destOrd="0" presId="urn:microsoft.com/office/officeart/2005/8/layout/list1"/>
    <dgm:cxn modelId="{1D61ECD7-AE41-4F4E-B7E6-69D8B0BE8353}" type="presParOf" srcId="{D782B6DA-A2C7-40FE-B116-C9F4D6D9B93E}" destId="{140773D8-01AD-4ECC-B1F3-94E5E533E35A}" srcOrd="5" destOrd="0" presId="urn:microsoft.com/office/officeart/2005/8/layout/list1"/>
    <dgm:cxn modelId="{FCF3F6C1-A94A-4DC0-83C3-7D4145731B9A}" type="presParOf" srcId="{D782B6DA-A2C7-40FE-B116-C9F4D6D9B93E}" destId="{DB226FF9-D5D0-4082-AB3C-119AA79110FD}"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79DEC8-B25E-4B38-805A-2BF52E1C386E}"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s-CR"/>
        </a:p>
      </dgm:t>
    </dgm:pt>
    <dgm:pt modelId="{12EE8C2F-F586-435A-BFE4-91C5EED8A132}">
      <dgm:prSet phldrT="[Texto]" custT="1"/>
      <dgm:spPr/>
      <dgm:t>
        <a:bodyPr/>
        <a:lstStyle/>
        <a:p>
          <a:pPr algn="just">
            <a:buFont typeface="+mj-lt"/>
            <a:buAutoNum type="arabicPeriod"/>
          </a:pPr>
          <a:r>
            <a:rPr lang="es-ES" sz="1500" b="0" i="0" dirty="0"/>
            <a:t>Integrar las políticas de la Federación Internacional Farmacéutica y la Organización Panamericana de la Salud /Organización Mundial de la Salud en lo referente a la profesión farmacéutica, tanto en la práctica profesional como en los programas de educación de pregrado, posgrado y continua.</a:t>
          </a:r>
          <a:endParaRPr lang="es-CR" sz="1500" dirty="0"/>
        </a:p>
      </dgm:t>
    </dgm:pt>
    <dgm:pt modelId="{DCDFA049-350C-413E-848E-C2C4B871FFBC}" type="parTrans" cxnId="{30081549-9CAF-4C9D-A692-57757504BD19}">
      <dgm:prSet/>
      <dgm:spPr/>
      <dgm:t>
        <a:bodyPr/>
        <a:lstStyle/>
        <a:p>
          <a:endParaRPr lang="es-CR"/>
        </a:p>
      </dgm:t>
    </dgm:pt>
    <dgm:pt modelId="{6CB76F4E-BA68-4093-9339-02BDC9758F94}" type="sibTrans" cxnId="{30081549-9CAF-4C9D-A692-57757504BD19}">
      <dgm:prSet/>
      <dgm:spPr/>
      <dgm:t>
        <a:bodyPr/>
        <a:lstStyle/>
        <a:p>
          <a:endParaRPr lang="es-CR"/>
        </a:p>
      </dgm:t>
    </dgm:pt>
    <dgm:pt modelId="{E384A8F0-465F-449D-B57C-1DD28CEA02C4}">
      <dgm:prSet phldrT="[Texto]" custT="1"/>
      <dgm:spPr/>
      <dgm:t>
        <a:bodyPr/>
        <a:lstStyle/>
        <a:p>
          <a:pPr algn="just">
            <a:buFont typeface="+mj-lt"/>
            <a:buAutoNum type="arabicPeriod"/>
          </a:pPr>
          <a:r>
            <a:rPr lang="es-ES" sz="1500" b="0" i="0" dirty="0"/>
            <a:t>Elaborar y difundir declaraciones y documentos técnicos que respalden las políticas definidas por las organizaciones farmacéuticas regionales.</a:t>
          </a:r>
          <a:endParaRPr lang="es-CR" sz="1500" dirty="0"/>
        </a:p>
      </dgm:t>
    </dgm:pt>
    <dgm:pt modelId="{6271D97E-0134-4A9C-B7B9-FCF87664F0BB}" type="parTrans" cxnId="{E7F41EE3-FCBD-4ABE-8BEA-BF222065E050}">
      <dgm:prSet/>
      <dgm:spPr/>
      <dgm:t>
        <a:bodyPr/>
        <a:lstStyle/>
        <a:p>
          <a:endParaRPr lang="es-CR"/>
        </a:p>
      </dgm:t>
    </dgm:pt>
    <dgm:pt modelId="{CE8CF60C-D9A0-47C2-AC15-4ED235150CBE}" type="sibTrans" cxnId="{E7F41EE3-FCBD-4ABE-8BEA-BF222065E050}">
      <dgm:prSet/>
      <dgm:spPr/>
      <dgm:t>
        <a:bodyPr/>
        <a:lstStyle/>
        <a:p>
          <a:endParaRPr lang="es-CR"/>
        </a:p>
      </dgm:t>
    </dgm:pt>
    <dgm:pt modelId="{D782B6DA-A2C7-40FE-B116-C9F4D6D9B93E}" type="pres">
      <dgm:prSet presAssocID="{AB79DEC8-B25E-4B38-805A-2BF52E1C386E}" presName="linear" presStyleCnt="0">
        <dgm:presLayoutVars>
          <dgm:dir/>
          <dgm:animLvl val="lvl"/>
          <dgm:resizeHandles val="exact"/>
        </dgm:presLayoutVars>
      </dgm:prSet>
      <dgm:spPr/>
    </dgm:pt>
    <dgm:pt modelId="{B9E1D479-FB84-4E83-81BC-8C9B1E5987D0}" type="pres">
      <dgm:prSet presAssocID="{12EE8C2F-F586-435A-BFE4-91C5EED8A132}" presName="parentLin" presStyleCnt="0"/>
      <dgm:spPr/>
    </dgm:pt>
    <dgm:pt modelId="{5AAD1859-2C9A-47F9-AABF-A96F2BEC77A3}" type="pres">
      <dgm:prSet presAssocID="{12EE8C2F-F586-435A-BFE4-91C5EED8A132}" presName="parentLeftMargin" presStyleLbl="node1" presStyleIdx="0" presStyleCnt="2"/>
      <dgm:spPr/>
    </dgm:pt>
    <dgm:pt modelId="{F3ABCF8E-0FA8-46EC-8602-F1DCA278CD61}" type="pres">
      <dgm:prSet presAssocID="{12EE8C2F-F586-435A-BFE4-91C5EED8A132}" presName="parentText" presStyleLbl="node1" presStyleIdx="0" presStyleCnt="2" custScaleX="142857" custScaleY="68699">
        <dgm:presLayoutVars>
          <dgm:chMax val="0"/>
          <dgm:bulletEnabled val="1"/>
        </dgm:presLayoutVars>
      </dgm:prSet>
      <dgm:spPr/>
    </dgm:pt>
    <dgm:pt modelId="{7A790FE6-8F74-483B-A627-00BEC6C248ED}" type="pres">
      <dgm:prSet presAssocID="{12EE8C2F-F586-435A-BFE4-91C5EED8A132}" presName="negativeSpace" presStyleCnt="0"/>
      <dgm:spPr/>
    </dgm:pt>
    <dgm:pt modelId="{00277E16-AFFA-4298-B5A3-1A92CF960B4D}" type="pres">
      <dgm:prSet presAssocID="{12EE8C2F-F586-435A-BFE4-91C5EED8A132}" presName="childText" presStyleLbl="conFgAcc1" presStyleIdx="0" presStyleCnt="2">
        <dgm:presLayoutVars>
          <dgm:bulletEnabled val="1"/>
        </dgm:presLayoutVars>
      </dgm:prSet>
      <dgm:spPr/>
    </dgm:pt>
    <dgm:pt modelId="{009805E9-E059-4C4A-B12E-A9633BF58EE9}" type="pres">
      <dgm:prSet presAssocID="{6CB76F4E-BA68-4093-9339-02BDC9758F94}" presName="spaceBetweenRectangles" presStyleCnt="0"/>
      <dgm:spPr/>
    </dgm:pt>
    <dgm:pt modelId="{DF21CC01-F255-4AE0-A971-29EBF41ADB28}" type="pres">
      <dgm:prSet presAssocID="{E384A8F0-465F-449D-B57C-1DD28CEA02C4}" presName="parentLin" presStyleCnt="0"/>
      <dgm:spPr/>
    </dgm:pt>
    <dgm:pt modelId="{398C8F88-12DD-476E-A7ED-92D5B871AABD}" type="pres">
      <dgm:prSet presAssocID="{E384A8F0-465F-449D-B57C-1DD28CEA02C4}" presName="parentLeftMargin" presStyleLbl="node1" presStyleIdx="0" presStyleCnt="2"/>
      <dgm:spPr/>
    </dgm:pt>
    <dgm:pt modelId="{046BEEE0-2F39-413D-892C-014FC8D77950}" type="pres">
      <dgm:prSet presAssocID="{E384A8F0-465F-449D-B57C-1DD28CEA02C4}" presName="parentText" presStyleLbl="node1" presStyleIdx="1" presStyleCnt="2" custScaleX="142857" custScaleY="74593" custLinFactNeighborX="4412" custLinFactNeighborY="2680">
        <dgm:presLayoutVars>
          <dgm:chMax val="0"/>
          <dgm:bulletEnabled val="1"/>
        </dgm:presLayoutVars>
      </dgm:prSet>
      <dgm:spPr/>
    </dgm:pt>
    <dgm:pt modelId="{140773D8-01AD-4ECC-B1F3-94E5E533E35A}" type="pres">
      <dgm:prSet presAssocID="{E384A8F0-465F-449D-B57C-1DD28CEA02C4}" presName="negativeSpace" presStyleCnt="0"/>
      <dgm:spPr/>
    </dgm:pt>
    <dgm:pt modelId="{DB226FF9-D5D0-4082-AB3C-119AA79110FD}" type="pres">
      <dgm:prSet presAssocID="{E384A8F0-465F-449D-B57C-1DD28CEA02C4}" presName="childText" presStyleLbl="conFgAcc1" presStyleIdx="1" presStyleCnt="2">
        <dgm:presLayoutVars>
          <dgm:bulletEnabled val="1"/>
        </dgm:presLayoutVars>
      </dgm:prSet>
      <dgm:spPr/>
    </dgm:pt>
  </dgm:ptLst>
  <dgm:cxnLst>
    <dgm:cxn modelId="{6E11990F-6731-464A-B8E0-53EBBB05C962}" type="presOf" srcId="{12EE8C2F-F586-435A-BFE4-91C5EED8A132}" destId="{5AAD1859-2C9A-47F9-AABF-A96F2BEC77A3}" srcOrd="0" destOrd="0" presId="urn:microsoft.com/office/officeart/2005/8/layout/list1"/>
    <dgm:cxn modelId="{65686E13-71BE-419E-AB46-C36C462A62B2}" type="presOf" srcId="{12EE8C2F-F586-435A-BFE4-91C5EED8A132}" destId="{F3ABCF8E-0FA8-46EC-8602-F1DCA278CD61}" srcOrd="1" destOrd="0" presId="urn:microsoft.com/office/officeart/2005/8/layout/list1"/>
    <dgm:cxn modelId="{30081549-9CAF-4C9D-A692-57757504BD19}" srcId="{AB79DEC8-B25E-4B38-805A-2BF52E1C386E}" destId="{12EE8C2F-F586-435A-BFE4-91C5EED8A132}" srcOrd="0" destOrd="0" parTransId="{DCDFA049-350C-413E-848E-C2C4B871FFBC}" sibTransId="{6CB76F4E-BA68-4093-9339-02BDC9758F94}"/>
    <dgm:cxn modelId="{D7EEC377-4D2F-4F31-ABEB-C84F7F23445A}" type="presOf" srcId="{E384A8F0-465F-449D-B57C-1DD28CEA02C4}" destId="{046BEEE0-2F39-413D-892C-014FC8D77950}" srcOrd="1" destOrd="0" presId="urn:microsoft.com/office/officeart/2005/8/layout/list1"/>
    <dgm:cxn modelId="{C3E3ACCB-C0A4-44C9-A7F4-BAEE4159DFA7}" type="presOf" srcId="{AB79DEC8-B25E-4B38-805A-2BF52E1C386E}" destId="{D782B6DA-A2C7-40FE-B116-C9F4D6D9B93E}" srcOrd="0" destOrd="0" presId="urn:microsoft.com/office/officeart/2005/8/layout/list1"/>
    <dgm:cxn modelId="{12C892E1-6C84-4BA0-B60B-7F66724909E9}" type="presOf" srcId="{E384A8F0-465F-449D-B57C-1DD28CEA02C4}" destId="{398C8F88-12DD-476E-A7ED-92D5B871AABD}" srcOrd="0" destOrd="0" presId="urn:microsoft.com/office/officeart/2005/8/layout/list1"/>
    <dgm:cxn modelId="{E7F41EE3-FCBD-4ABE-8BEA-BF222065E050}" srcId="{AB79DEC8-B25E-4B38-805A-2BF52E1C386E}" destId="{E384A8F0-465F-449D-B57C-1DD28CEA02C4}" srcOrd="1" destOrd="0" parTransId="{6271D97E-0134-4A9C-B7B9-FCF87664F0BB}" sibTransId="{CE8CF60C-D9A0-47C2-AC15-4ED235150CBE}"/>
    <dgm:cxn modelId="{A87E384F-B423-468C-A348-5D257BB2DDEE}" type="presParOf" srcId="{D782B6DA-A2C7-40FE-B116-C9F4D6D9B93E}" destId="{B9E1D479-FB84-4E83-81BC-8C9B1E5987D0}" srcOrd="0" destOrd="0" presId="urn:microsoft.com/office/officeart/2005/8/layout/list1"/>
    <dgm:cxn modelId="{FFF12528-921D-436A-AB10-E8A0B6BD58C8}" type="presParOf" srcId="{B9E1D479-FB84-4E83-81BC-8C9B1E5987D0}" destId="{5AAD1859-2C9A-47F9-AABF-A96F2BEC77A3}" srcOrd="0" destOrd="0" presId="urn:microsoft.com/office/officeart/2005/8/layout/list1"/>
    <dgm:cxn modelId="{1A835B47-8196-4603-854C-66D0C1D090A2}" type="presParOf" srcId="{B9E1D479-FB84-4E83-81BC-8C9B1E5987D0}" destId="{F3ABCF8E-0FA8-46EC-8602-F1DCA278CD61}" srcOrd="1" destOrd="0" presId="urn:microsoft.com/office/officeart/2005/8/layout/list1"/>
    <dgm:cxn modelId="{EACD7C56-8E21-4E15-9AE6-DCDBA5840472}" type="presParOf" srcId="{D782B6DA-A2C7-40FE-B116-C9F4D6D9B93E}" destId="{7A790FE6-8F74-483B-A627-00BEC6C248ED}" srcOrd="1" destOrd="0" presId="urn:microsoft.com/office/officeart/2005/8/layout/list1"/>
    <dgm:cxn modelId="{EC2394F6-DC26-4148-9CA7-60DC5695EF7B}" type="presParOf" srcId="{D782B6DA-A2C7-40FE-B116-C9F4D6D9B93E}" destId="{00277E16-AFFA-4298-B5A3-1A92CF960B4D}" srcOrd="2" destOrd="0" presId="urn:microsoft.com/office/officeart/2005/8/layout/list1"/>
    <dgm:cxn modelId="{9D62A6E6-05DF-4B28-AA91-EE1E6D7B3C80}" type="presParOf" srcId="{D782B6DA-A2C7-40FE-B116-C9F4D6D9B93E}" destId="{009805E9-E059-4C4A-B12E-A9633BF58EE9}" srcOrd="3" destOrd="0" presId="urn:microsoft.com/office/officeart/2005/8/layout/list1"/>
    <dgm:cxn modelId="{AAEAEB31-8735-4BC7-9267-787F7573E403}" type="presParOf" srcId="{D782B6DA-A2C7-40FE-B116-C9F4D6D9B93E}" destId="{DF21CC01-F255-4AE0-A971-29EBF41ADB28}" srcOrd="4" destOrd="0" presId="urn:microsoft.com/office/officeart/2005/8/layout/list1"/>
    <dgm:cxn modelId="{E2B1DC6D-D8CF-4E7E-A957-2A0E68F32E82}" type="presParOf" srcId="{DF21CC01-F255-4AE0-A971-29EBF41ADB28}" destId="{398C8F88-12DD-476E-A7ED-92D5B871AABD}" srcOrd="0" destOrd="0" presId="urn:microsoft.com/office/officeart/2005/8/layout/list1"/>
    <dgm:cxn modelId="{F0436383-FDA9-4A46-B358-27780C2DBB33}" type="presParOf" srcId="{DF21CC01-F255-4AE0-A971-29EBF41ADB28}" destId="{046BEEE0-2F39-413D-892C-014FC8D77950}" srcOrd="1" destOrd="0" presId="urn:microsoft.com/office/officeart/2005/8/layout/list1"/>
    <dgm:cxn modelId="{1D61ECD7-AE41-4F4E-B7E6-69D8B0BE8353}" type="presParOf" srcId="{D782B6DA-A2C7-40FE-B116-C9F4D6D9B93E}" destId="{140773D8-01AD-4ECC-B1F3-94E5E533E35A}" srcOrd="5" destOrd="0" presId="urn:microsoft.com/office/officeart/2005/8/layout/list1"/>
    <dgm:cxn modelId="{FCF3F6C1-A94A-4DC0-83C3-7D4145731B9A}" type="presParOf" srcId="{D782B6DA-A2C7-40FE-B116-C9F4D6D9B93E}" destId="{DB226FF9-D5D0-4082-AB3C-119AA79110FD}"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77E16-AFFA-4298-B5A3-1A92CF960B4D}">
      <dsp:nvSpPr>
        <dsp:cNvPr id="0" name=""/>
        <dsp:cNvSpPr/>
      </dsp:nvSpPr>
      <dsp:spPr>
        <a:xfrm>
          <a:off x="0" y="665719"/>
          <a:ext cx="8128000" cy="1638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ABCF8E-0FA8-46EC-8602-F1DCA278CD61}">
      <dsp:nvSpPr>
        <dsp:cNvPr id="0" name=""/>
        <dsp:cNvSpPr/>
      </dsp:nvSpPr>
      <dsp:spPr>
        <a:xfrm>
          <a:off x="386953" y="306923"/>
          <a:ext cx="7739054" cy="131819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just" defTabSz="666750">
            <a:lnSpc>
              <a:spcPct val="90000"/>
            </a:lnSpc>
            <a:spcBef>
              <a:spcPct val="0"/>
            </a:spcBef>
            <a:spcAft>
              <a:spcPct val="35000"/>
            </a:spcAft>
            <a:buFont typeface="+mj-lt"/>
            <a:buNone/>
          </a:pPr>
          <a:r>
            <a:rPr lang="es-ES" sz="1500" b="0" i="0" kern="1200" dirty="0"/>
            <a:t>Mejorar de la salud en las Américas mediante el perfeccionamiento del ejercicio profesional de la farmacia y de la educación farmacéutica.</a:t>
          </a:r>
          <a:endParaRPr lang="es-CR" sz="1500" kern="1200" dirty="0"/>
        </a:p>
      </dsp:txBody>
      <dsp:txXfrm>
        <a:off x="451302" y="371272"/>
        <a:ext cx="7610356" cy="1189498"/>
      </dsp:txXfrm>
    </dsp:sp>
    <dsp:sp modelId="{DB226FF9-D5D0-4082-AB3C-119AA79110FD}">
      <dsp:nvSpPr>
        <dsp:cNvPr id="0" name=""/>
        <dsp:cNvSpPr/>
      </dsp:nvSpPr>
      <dsp:spPr>
        <a:xfrm>
          <a:off x="0" y="3126609"/>
          <a:ext cx="8128000" cy="1638000"/>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6BEEE0-2F39-413D-892C-014FC8D77950}">
      <dsp:nvSpPr>
        <dsp:cNvPr id="0" name=""/>
        <dsp:cNvSpPr/>
      </dsp:nvSpPr>
      <dsp:spPr>
        <a:xfrm>
          <a:off x="388945" y="2706143"/>
          <a:ext cx="7739054" cy="1431290"/>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just" defTabSz="666750">
            <a:lnSpc>
              <a:spcPct val="90000"/>
            </a:lnSpc>
            <a:spcBef>
              <a:spcPct val="0"/>
            </a:spcBef>
            <a:spcAft>
              <a:spcPct val="35000"/>
            </a:spcAft>
            <a:buFont typeface="+mj-lt"/>
            <a:buNone/>
          </a:pPr>
          <a:r>
            <a:rPr lang="es-ES" sz="1500" b="0" i="0" kern="1200" dirty="0"/>
            <a:t>Promocionar la ejecución de proyectos relativos al ejercicio profesional de la farmacia y la educación farmacéutica por las organizaciones farmacéuticas de las Américas.</a:t>
          </a:r>
          <a:endParaRPr lang="es-CR" sz="1500" kern="1200" dirty="0"/>
        </a:p>
      </dsp:txBody>
      <dsp:txXfrm>
        <a:off x="458815" y="2776013"/>
        <a:ext cx="7599314" cy="12915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77E16-AFFA-4298-B5A3-1A92CF960B4D}">
      <dsp:nvSpPr>
        <dsp:cNvPr id="0" name=""/>
        <dsp:cNvSpPr/>
      </dsp:nvSpPr>
      <dsp:spPr>
        <a:xfrm>
          <a:off x="0" y="665719"/>
          <a:ext cx="8128000" cy="163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ABCF8E-0FA8-46EC-8602-F1DCA278CD61}">
      <dsp:nvSpPr>
        <dsp:cNvPr id="0" name=""/>
        <dsp:cNvSpPr/>
      </dsp:nvSpPr>
      <dsp:spPr>
        <a:xfrm>
          <a:off x="386953" y="306923"/>
          <a:ext cx="7739054" cy="131819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just" defTabSz="666750">
            <a:lnSpc>
              <a:spcPct val="90000"/>
            </a:lnSpc>
            <a:spcBef>
              <a:spcPct val="0"/>
            </a:spcBef>
            <a:spcAft>
              <a:spcPct val="35000"/>
            </a:spcAft>
            <a:buFont typeface="+mj-lt"/>
            <a:buNone/>
          </a:pPr>
          <a:r>
            <a:rPr lang="es-ES" sz="1500" b="0" i="0" kern="1200" dirty="0"/>
            <a:t>Integrar las políticas de la Federación Internacional Farmacéutica y la Organización Panamericana de la Salud /Organización Mundial de la Salud en lo referente a la profesión farmacéutica, tanto en la práctica profesional como en los programas de educación de pregrado, posgrado y continua.</a:t>
          </a:r>
          <a:endParaRPr lang="es-CR" sz="1500" kern="1200" dirty="0"/>
        </a:p>
      </dsp:txBody>
      <dsp:txXfrm>
        <a:off x="451302" y="371272"/>
        <a:ext cx="7610356" cy="1189498"/>
      </dsp:txXfrm>
    </dsp:sp>
    <dsp:sp modelId="{DB226FF9-D5D0-4082-AB3C-119AA79110FD}">
      <dsp:nvSpPr>
        <dsp:cNvPr id="0" name=""/>
        <dsp:cNvSpPr/>
      </dsp:nvSpPr>
      <dsp:spPr>
        <a:xfrm>
          <a:off x="0" y="3126609"/>
          <a:ext cx="8128000" cy="16380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6BEEE0-2F39-413D-892C-014FC8D77950}">
      <dsp:nvSpPr>
        <dsp:cNvPr id="0" name=""/>
        <dsp:cNvSpPr/>
      </dsp:nvSpPr>
      <dsp:spPr>
        <a:xfrm>
          <a:off x="388945" y="2706143"/>
          <a:ext cx="7739054" cy="143129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just" defTabSz="666750">
            <a:lnSpc>
              <a:spcPct val="90000"/>
            </a:lnSpc>
            <a:spcBef>
              <a:spcPct val="0"/>
            </a:spcBef>
            <a:spcAft>
              <a:spcPct val="35000"/>
            </a:spcAft>
            <a:buFont typeface="+mj-lt"/>
            <a:buNone/>
          </a:pPr>
          <a:r>
            <a:rPr lang="es-ES" sz="1500" b="0" i="0" kern="1200" dirty="0"/>
            <a:t>Elaborar y difundir declaraciones y documentos técnicos que respalden las políticas definidas por las organizaciones farmacéuticas regionales.</a:t>
          </a:r>
          <a:endParaRPr lang="es-CR" sz="1500" kern="1200" dirty="0"/>
        </a:p>
      </dsp:txBody>
      <dsp:txXfrm>
        <a:off x="458815" y="2776013"/>
        <a:ext cx="7599314" cy="129155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CAF114-F8C5-45B9-8E49-D98D9C7D137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B1889BCC-3F1D-45F0-8635-B2C9C84F23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6517A1F5-E7B6-44EC-BCFE-0D9009B83583}"/>
              </a:ext>
            </a:extLst>
          </p:cNvPr>
          <p:cNvSpPr>
            <a:spLocks noGrp="1"/>
          </p:cNvSpPr>
          <p:nvPr>
            <p:ph type="dt" sz="half" idx="10"/>
          </p:nvPr>
        </p:nvSpPr>
        <p:spPr/>
        <p:txBody>
          <a:bodyPr/>
          <a:lstStyle/>
          <a:p>
            <a:fld id="{AAF09440-1256-48CF-8E47-4C3FC2DFFE08}" type="datetimeFigureOut">
              <a:rPr lang="en-US" smtClean="0"/>
              <a:t>8/14/2023</a:t>
            </a:fld>
            <a:endParaRPr lang="en-US"/>
          </a:p>
        </p:txBody>
      </p:sp>
      <p:sp>
        <p:nvSpPr>
          <p:cNvPr id="5" name="Marcador de pie de página 4">
            <a:extLst>
              <a:ext uri="{FF2B5EF4-FFF2-40B4-BE49-F238E27FC236}">
                <a16:creationId xmlns:a16="http://schemas.microsoft.com/office/drawing/2014/main" id="{73156F42-3C1D-4CEC-BA23-AEB8D29FFFFF}"/>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275E59EC-A2F2-4F46-9378-1BF05BD87B8A}"/>
              </a:ext>
            </a:extLst>
          </p:cNvPr>
          <p:cNvSpPr>
            <a:spLocks noGrp="1"/>
          </p:cNvSpPr>
          <p:nvPr>
            <p:ph type="sldNum" sz="quarter" idx="12"/>
          </p:nvPr>
        </p:nvSpPr>
        <p:spPr/>
        <p:txBody>
          <a:bodyPr/>
          <a:lstStyle/>
          <a:p>
            <a:fld id="{C8A76FDC-79EF-458F-B4AB-C710C9941D4F}" type="slidenum">
              <a:rPr lang="en-US" smtClean="0"/>
              <a:t>‹Nº›</a:t>
            </a:fld>
            <a:endParaRPr lang="en-US"/>
          </a:p>
        </p:txBody>
      </p:sp>
    </p:spTree>
    <p:extLst>
      <p:ext uri="{BB962C8B-B14F-4D97-AF65-F5344CB8AC3E}">
        <p14:creationId xmlns:p14="http://schemas.microsoft.com/office/powerpoint/2010/main" val="192393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9C4C4A-D582-4D89-AEC1-A8C532312191}"/>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0FD3E264-39F3-453B-A338-859B7E7EF35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4B4F4834-0747-4993-9D23-88A7D79E6571}"/>
              </a:ext>
            </a:extLst>
          </p:cNvPr>
          <p:cNvSpPr>
            <a:spLocks noGrp="1"/>
          </p:cNvSpPr>
          <p:nvPr>
            <p:ph type="dt" sz="half" idx="10"/>
          </p:nvPr>
        </p:nvSpPr>
        <p:spPr/>
        <p:txBody>
          <a:bodyPr/>
          <a:lstStyle/>
          <a:p>
            <a:fld id="{AAF09440-1256-48CF-8E47-4C3FC2DFFE08}" type="datetimeFigureOut">
              <a:rPr lang="en-US" smtClean="0"/>
              <a:t>8/14/2023</a:t>
            </a:fld>
            <a:endParaRPr lang="en-US"/>
          </a:p>
        </p:txBody>
      </p:sp>
      <p:sp>
        <p:nvSpPr>
          <p:cNvPr id="5" name="Marcador de pie de página 4">
            <a:extLst>
              <a:ext uri="{FF2B5EF4-FFF2-40B4-BE49-F238E27FC236}">
                <a16:creationId xmlns:a16="http://schemas.microsoft.com/office/drawing/2014/main" id="{82FED5FC-A607-4EE7-BF55-680B79F4E081}"/>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BEA27C71-3732-4F3C-83B4-B1966C558EDC}"/>
              </a:ext>
            </a:extLst>
          </p:cNvPr>
          <p:cNvSpPr>
            <a:spLocks noGrp="1"/>
          </p:cNvSpPr>
          <p:nvPr>
            <p:ph type="sldNum" sz="quarter" idx="12"/>
          </p:nvPr>
        </p:nvSpPr>
        <p:spPr/>
        <p:txBody>
          <a:bodyPr/>
          <a:lstStyle/>
          <a:p>
            <a:fld id="{C8A76FDC-79EF-458F-B4AB-C710C9941D4F}" type="slidenum">
              <a:rPr lang="en-US" smtClean="0"/>
              <a:t>‹Nº›</a:t>
            </a:fld>
            <a:endParaRPr lang="en-US"/>
          </a:p>
        </p:txBody>
      </p:sp>
    </p:spTree>
    <p:extLst>
      <p:ext uri="{BB962C8B-B14F-4D97-AF65-F5344CB8AC3E}">
        <p14:creationId xmlns:p14="http://schemas.microsoft.com/office/powerpoint/2010/main" val="3055286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ABD62DB-5252-4B64-95B6-FF9FA4E16BC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5D5D0016-C3C0-4F14-99D1-E9ABF70345E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23B457DB-6CCA-4B65-B721-C0D722B54A31}"/>
              </a:ext>
            </a:extLst>
          </p:cNvPr>
          <p:cNvSpPr>
            <a:spLocks noGrp="1"/>
          </p:cNvSpPr>
          <p:nvPr>
            <p:ph type="dt" sz="half" idx="10"/>
          </p:nvPr>
        </p:nvSpPr>
        <p:spPr/>
        <p:txBody>
          <a:bodyPr/>
          <a:lstStyle/>
          <a:p>
            <a:fld id="{AAF09440-1256-48CF-8E47-4C3FC2DFFE08}" type="datetimeFigureOut">
              <a:rPr lang="en-US" smtClean="0"/>
              <a:t>8/14/2023</a:t>
            </a:fld>
            <a:endParaRPr lang="en-US"/>
          </a:p>
        </p:txBody>
      </p:sp>
      <p:sp>
        <p:nvSpPr>
          <p:cNvPr id="5" name="Marcador de pie de página 4">
            <a:extLst>
              <a:ext uri="{FF2B5EF4-FFF2-40B4-BE49-F238E27FC236}">
                <a16:creationId xmlns:a16="http://schemas.microsoft.com/office/drawing/2014/main" id="{135D106B-451C-4BF6-8E42-4D75E2C81AE4}"/>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41073F1A-36E1-44FF-A2E0-C9C1229ED765}"/>
              </a:ext>
            </a:extLst>
          </p:cNvPr>
          <p:cNvSpPr>
            <a:spLocks noGrp="1"/>
          </p:cNvSpPr>
          <p:nvPr>
            <p:ph type="sldNum" sz="quarter" idx="12"/>
          </p:nvPr>
        </p:nvSpPr>
        <p:spPr/>
        <p:txBody>
          <a:bodyPr/>
          <a:lstStyle/>
          <a:p>
            <a:fld id="{C8A76FDC-79EF-458F-B4AB-C710C9941D4F}" type="slidenum">
              <a:rPr lang="en-US" smtClean="0"/>
              <a:t>‹Nº›</a:t>
            </a:fld>
            <a:endParaRPr lang="en-US"/>
          </a:p>
        </p:txBody>
      </p:sp>
    </p:spTree>
    <p:extLst>
      <p:ext uri="{BB962C8B-B14F-4D97-AF65-F5344CB8AC3E}">
        <p14:creationId xmlns:p14="http://schemas.microsoft.com/office/powerpoint/2010/main" val="2418696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527611" y="1999786"/>
            <a:ext cx="9280343" cy="2274849"/>
          </a:xfrm>
        </p:spPr>
        <p:txBody>
          <a:bodyPr anchor="t" anchorCtr="0"/>
          <a:lstStyle>
            <a:lvl1pPr>
              <a:lnSpc>
                <a:spcPts val="5600"/>
              </a:lnSpc>
              <a:defRPr sz="480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2527611" y="4274635"/>
            <a:ext cx="9280391" cy="1014916"/>
          </a:xfrm>
        </p:spPr>
        <p:txBody>
          <a:bodyPr/>
          <a:lstStyle>
            <a:lvl1pPr marL="0" indent="0">
              <a:buNone/>
              <a:defRPr sz="3200">
                <a:solidFill>
                  <a:schemeClr val="bg1">
                    <a:lumMod val="50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406AAA-D699-4C1D-A0EC-EC659E9F1150}" type="datetimeFigureOut">
              <a:rPr lang="en-GB" smtClean="0"/>
              <a:pPr/>
              <a:t>14/08/2023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A04250-613F-4554-B44F-03A9E6B9A483}" type="slidenum">
              <a:rPr lang="en-GB" smtClean="0"/>
              <a:pPr/>
              <a:t>‹Nº›</a:t>
            </a:fld>
            <a:endParaRPr lang="en-GB"/>
          </a:p>
        </p:txBody>
      </p:sp>
    </p:spTree>
    <p:extLst>
      <p:ext uri="{BB962C8B-B14F-4D97-AF65-F5344CB8AC3E}">
        <p14:creationId xmlns:p14="http://schemas.microsoft.com/office/powerpoint/2010/main" val="1456175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406AAA-D699-4C1D-A0EC-EC659E9F1150}" type="datetimeFigureOut">
              <a:rPr lang="en-GB" smtClean="0"/>
              <a:pPr/>
              <a:t>14/08/2023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7A04250-613F-4554-B44F-03A9E6B9A483}" type="slidenum">
              <a:rPr lang="en-GB" smtClean="0"/>
              <a:pPr/>
              <a:t>‹Nº›</a:t>
            </a:fld>
            <a:endParaRPr lang="en-GB"/>
          </a:p>
        </p:txBody>
      </p:sp>
      <p:sp>
        <p:nvSpPr>
          <p:cNvPr id="7" name="Text Placeholder 2"/>
          <p:cNvSpPr>
            <a:spLocks noGrp="1"/>
          </p:cNvSpPr>
          <p:nvPr>
            <p:ph type="body" idx="13"/>
          </p:nvPr>
        </p:nvSpPr>
        <p:spPr>
          <a:xfrm>
            <a:off x="336000" y="1392000"/>
            <a:ext cx="11520000" cy="324000"/>
          </a:xfrm>
        </p:spPr>
        <p:txBody>
          <a:bodyPr anchor="t" anchorCtr="0"/>
          <a:lstStyle>
            <a:lvl1pPr marL="0" indent="0">
              <a:lnSpc>
                <a:spcPts val="2667"/>
              </a:lnSpc>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Tree>
    <p:extLst>
      <p:ext uri="{BB962C8B-B14F-4D97-AF65-F5344CB8AC3E}">
        <p14:creationId xmlns:p14="http://schemas.microsoft.com/office/powerpoint/2010/main" val="569375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fbeelding met bijschrif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36000" y="1824000"/>
            <a:ext cx="3840000" cy="3648000"/>
          </a:xfrm>
        </p:spPr>
        <p:txBody>
          <a:bodyPr/>
          <a:lstStyle>
            <a:lvl1pPr marL="0" indent="0">
              <a:lnSpc>
                <a:spcPts val="2667"/>
              </a:lnSpc>
              <a:buNone/>
              <a:defRPr sz="2133">
                <a:solidFill>
                  <a:schemeClr val="accent1"/>
                </a:solidFill>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FE406AAA-D699-4C1D-A0EC-EC659E9F1150}" type="datetimeFigureOut">
              <a:rPr lang="en-GB" smtClean="0"/>
              <a:pPr/>
              <a:t>14/08/2023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A04250-613F-4554-B44F-03A9E6B9A483}" type="slidenum">
              <a:rPr lang="en-GB" smtClean="0"/>
              <a:pPr/>
              <a:t>‹Nº›</a:t>
            </a:fld>
            <a:endParaRPr lang="en-GB"/>
          </a:p>
        </p:txBody>
      </p:sp>
      <p:sp>
        <p:nvSpPr>
          <p:cNvPr id="9" name="Title 1"/>
          <p:cNvSpPr>
            <a:spLocks noGrp="1"/>
          </p:cNvSpPr>
          <p:nvPr>
            <p:ph type="title"/>
          </p:nvPr>
        </p:nvSpPr>
        <p:spPr>
          <a:xfrm>
            <a:off x="336000" y="287999"/>
            <a:ext cx="10080000" cy="792000"/>
          </a:xfrm>
        </p:spPr>
        <p:txBody>
          <a:bodyPr/>
          <a:lstStyle>
            <a:lvl1pPr>
              <a:defRPr>
                <a:solidFill>
                  <a:schemeClr val="tx2"/>
                </a:solidFill>
              </a:defRPr>
            </a:lvl1pPr>
          </a:lstStyle>
          <a:p>
            <a:r>
              <a:rPr lang="en-US"/>
              <a:t>Click to edit Master title style</a:t>
            </a:r>
            <a:endParaRPr lang="en-US" dirty="0"/>
          </a:p>
        </p:txBody>
      </p:sp>
      <p:sp>
        <p:nvSpPr>
          <p:cNvPr id="11" name="Picture Placeholder 10"/>
          <p:cNvSpPr>
            <a:spLocks noGrp="1"/>
          </p:cNvSpPr>
          <p:nvPr>
            <p:ph type="pic" sz="quarter" idx="14"/>
          </p:nvPr>
        </p:nvSpPr>
        <p:spPr>
          <a:xfrm>
            <a:off x="4416000" y="1824000"/>
            <a:ext cx="7440000" cy="3648000"/>
          </a:xfrm>
        </p:spPr>
        <p:txBody>
          <a:bodyPr tIns="180000"/>
          <a:lstStyle>
            <a:lvl1pPr marL="0" indent="0" algn="ctr">
              <a:buFontTx/>
              <a:buNone/>
              <a:defRPr sz="2400">
                <a:solidFill>
                  <a:schemeClr val="bg1">
                    <a:lumMod val="50000"/>
                  </a:schemeClr>
                </a:solidFill>
              </a:defRPr>
            </a:lvl1pPr>
          </a:lstStyle>
          <a:p>
            <a:r>
              <a:rPr lang="en-US"/>
              <a:t>Click icon to add picture</a:t>
            </a:r>
            <a:endParaRPr lang="en-GB" dirty="0"/>
          </a:p>
        </p:txBody>
      </p:sp>
      <p:sp>
        <p:nvSpPr>
          <p:cNvPr id="10" name="Text Placeholder 2"/>
          <p:cNvSpPr>
            <a:spLocks noGrp="1"/>
          </p:cNvSpPr>
          <p:nvPr>
            <p:ph type="body" idx="13"/>
          </p:nvPr>
        </p:nvSpPr>
        <p:spPr>
          <a:xfrm>
            <a:off x="336000" y="1392000"/>
            <a:ext cx="11520000" cy="324000"/>
          </a:xfrm>
        </p:spPr>
        <p:txBody>
          <a:bodyPr anchor="t" anchorCtr="0"/>
          <a:lstStyle>
            <a:lvl1pPr marL="0" indent="0">
              <a:lnSpc>
                <a:spcPts val="2667"/>
              </a:lnSpc>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Tree>
    <p:extLst>
      <p:ext uri="{BB962C8B-B14F-4D97-AF65-F5344CB8AC3E}">
        <p14:creationId xmlns:p14="http://schemas.microsoft.com/office/powerpoint/2010/main" val="4102203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34024B0-D97C-9442-B95A-4FB5504B42C8}"/>
              </a:ext>
            </a:extLst>
          </p:cNvPr>
          <p:cNvSpPr>
            <a:spLocks noGrp="1"/>
          </p:cNvSpPr>
          <p:nvPr>
            <p:ph type="ctrTitle" hasCustomPrompt="1"/>
          </p:nvPr>
        </p:nvSpPr>
        <p:spPr>
          <a:xfrm>
            <a:off x="3552000" y="864000"/>
            <a:ext cx="6576000" cy="864000"/>
          </a:xfrm>
        </p:spPr>
        <p:txBody>
          <a:bodyPr anchor="b" anchorCtr="0"/>
          <a:lstStyle>
            <a:lvl1pPr algn="l">
              <a:lnSpc>
                <a:spcPts val="3200"/>
              </a:lnSpc>
              <a:defRPr sz="3067" b="1">
                <a:solidFill>
                  <a:schemeClr val="accent1"/>
                </a:solidFill>
              </a:defRPr>
            </a:lvl1pPr>
          </a:lstStyle>
          <a:p>
            <a:r>
              <a:rPr lang="en-GB" noProof="0" dirty="0"/>
              <a:t>Click to edit title style</a:t>
            </a:r>
          </a:p>
        </p:txBody>
      </p:sp>
      <p:sp>
        <p:nvSpPr>
          <p:cNvPr id="9" name="Subtitle 2">
            <a:extLst>
              <a:ext uri="{FF2B5EF4-FFF2-40B4-BE49-F238E27FC236}">
                <a16:creationId xmlns:a16="http://schemas.microsoft.com/office/drawing/2014/main" id="{77810ADB-FD16-B349-8C1C-55A3E2BF5C6F}"/>
              </a:ext>
            </a:extLst>
          </p:cNvPr>
          <p:cNvSpPr>
            <a:spLocks noGrp="1"/>
          </p:cNvSpPr>
          <p:nvPr>
            <p:ph type="subTitle" idx="1" hasCustomPrompt="1"/>
          </p:nvPr>
        </p:nvSpPr>
        <p:spPr>
          <a:xfrm>
            <a:off x="3552000" y="1910731"/>
            <a:ext cx="6576000" cy="843581"/>
          </a:xfrm>
        </p:spPr>
        <p:txBody>
          <a:bodyPr/>
          <a:lstStyle>
            <a:lvl1pPr marL="0" indent="0" algn="l">
              <a:lnSpc>
                <a:spcPts val="2667"/>
              </a:lnSpc>
              <a:buNone/>
              <a:defRPr sz="2133">
                <a:solidFill>
                  <a:schemeClr val="accent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dirty="0"/>
              <a:t>Click to edit subtitle style</a:t>
            </a:r>
          </a:p>
        </p:txBody>
      </p:sp>
      <p:sp>
        <p:nvSpPr>
          <p:cNvPr id="10" name="Text Placeholder 2">
            <a:extLst>
              <a:ext uri="{FF2B5EF4-FFF2-40B4-BE49-F238E27FC236}">
                <a16:creationId xmlns:a16="http://schemas.microsoft.com/office/drawing/2014/main" id="{EC0690B1-62A3-7541-9F3B-ED80157C38E8}"/>
              </a:ext>
            </a:extLst>
          </p:cNvPr>
          <p:cNvSpPr>
            <a:spLocks noGrp="1"/>
          </p:cNvSpPr>
          <p:nvPr>
            <p:ph type="body" idx="10" hasCustomPrompt="1"/>
          </p:nvPr>
        </p:nvSpPr>
        <p:spPr>
          <a:xfrm>
            <a:off x="485649" y="1862077"/>
            <a:ext cx="2634907" cy="1049712"/>
          </a:xfrm>
        </p:spPr>
        <p:txBody>
          <a:bodyPr anchor="t" anchorCtr="0"/>
          <a:lstStyle>
            <a:lvl1pPr marL="0" indent="0">
              <a:lnSpc>
                <a:spcPts val="2400"/>
              </a:lnSpc>
              <a:buNone/>
              <a:defRPr sz="2000" b="0" baseline="0">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dirty="0"/>
              <a:t>Click to edit text style</a:t>
            </a:r>
            <a:endParaRPr lang="en-US" dirty="0"/>
          </a:p>
        </p:txBody>
      </p:sp>
      <p:sp>
        <p:nvSpPr>
          <p:cNvPr id="11" name="Text Placeholder 2">
            <a:extLst>
              <a:ext uri="{FF2B5EF4-FFF2-40B4-BE49-F238E27FC236}">
                <a16:creationId xmlns:a16="http://schemas.microsoft.com/office/drawing/2014/main" id="{BC3F02F7-1F79-EF4C-AFB3-0F6565B9E9EA}"/>
              </a:ext>
            </a:extLst>
          </p:cNvPr>
          <p:cNvSpPr>
            <a:spLocks noGrp="1"/>
          </p:cNvSpPr>
          <p:nvPr>
            <p:ph type="body" idx="13" hasCustomPrompt="1"/>
          </p:nvPr>
        </p:nvSpPr>
        <p:spPr>
          <a:xfrm>
            <a:off x="496301" y="500454"/>
            <a:ext cx="2634905" cy="1277941"/>
          </a:xfrm>
        </p:spPr>
        <p:txBody>
          <a:bodyPr anchor="t" anchorCtr="0"/>
          <a:lstStyle>
            <a:lvl1pPr marL="0" indent="0">
              <a:lnSpc>
                <a:spcPts val="2400"/>
              </a:lnSpc>
              <a:buNone/>
              <a:defRPr sz="2000" b="0" baseline="0">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dirty="0"/>
              <a:t>Click to edit text style</a:t>
            </a:r>
            <a:endParaRPr lang="en-US" dirty="0"/>
          </a:p>
        </p:txBody>
      </p:sp>
      <p:cxnSp>
        <p:nvCxnSpPr>
          <p:cNvPr id="12" name="Straight Connector 10">
            <a:extLst>
              <a:ext uri="{FF2B5EF4-FFF2-40B4-BE49-F238E27FC236}">
                <a16:creationId xmlns:a16="http://schemas.microsoft.com/office/drawing/2014/main" id="{1715A1B0-808C-6247-AA60-063BC36B5364}"/>
              </a:ext>
            </a:extLst>
          </p:cNvPr>
          <p:cNvCxnSpPr/>
          <p:nvPr userDrawn="1"/>
        </p:nvCxnSpPr>
        <p:spPr>
          <a:xfrm>
            <a:off x="480000" y="1824000"/>
            <a:ext cx="2613595"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1">
            <a:extLst>
              <a:ext uri="{FF2B5EF4-FFF2-40B4-BE49-F238E27FC236}">
                <a16:creationId xmlns:a16="http://schemas.microsoft.com/office/drawing/2014/main" id="{D5DCC7F9-90C4-9B43-BB37-200D1740EC22}"/>
              </a:ext>
            </a:extLst>
          </p:cNvPr>
          <p:cNvCxnSpPr/>
          <p:nvPr userDrawn="1"/>
        </p:nvCxnSpPr>
        <p:spPr>
          <a:xfrm flipV="1">
            <a:off x="3552000" y="1831641"/>
            <a:ext cx="8304000" cy="3876"/>
          </a:xfrm>
          <a:prstGeom prst="line">
            <a:avLst/>
          </a:prstGeom>
          <a:ln w="12700">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6" name="Afbeelding 5" descr="Afbeelding met paraplu&#10;&#10;Automatisch gegenereerde beschrijving">
            <a:extLst>
              <a:ext uri="{FF2B5EF4-FFF2-40B4-BE49-F238E27FC236}">
                <a16:creationId xmlns:a16="http://schemas.microsoft.com/office/drawing/2014/main" id="{350C715E-6F10-3044-A042-D255678270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77007" y="549336"/>
            <a:ext cx="1456267" cy="1456267"/>
          </a:xfrm>
          <a:prstGeom prst="rect">
            <a:avLst/>
          </a:prstGeom>
          <a:effectLst>
            <a:outerShdw blurRad="50800" dist="38100" dir="2700000" algn="tl" rotWithShape="0">
              <a:prstClr val="black">
                <a:alpha val="20000"/>
              </a:prstClr>
            </a:outerShdw>
          </a:effectLst>
        </p:spPr>
      </p:pic>
      <p:pic>
        <p:nvPicPr>
          <p:cNvPr id="16" name="Afbeelding 15">
            <a:extLst>
              <a:ext uri="{FF2B5EF4-FFF2-40B4-BE49-F238E27FC236}">
                <a16:creationId xmlns:a16="http://schemas.microsoft.com/office/drawing/2014/main" id="{23C71ADE-3D6E-8B42-AE25-1CCD13F22E0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574071" y="5525297"/>
            <a:ext cx="2353733" cy="1042792"/>
          </a:xfrm>
          <a:prstGeom prst="rect">
            <a:avLst/>
          </a:prstGeom>
        </p:spPr>
      </p:pic>
    </p:spTree>
    <p:extLst>
      <p:ext uri="{BB962C8B-B14F-4D97-AF65-F5344CB8AC3E}">
        <p14:creationId xmlns:p14="http://schemas.microsoft.com/office/powerpoint/2010/main" val="2725460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08346A-7F41-4C7A-9FF7-013B8B59842B}"/>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C3074F52-B97D-48AE-AA29-08D91EAF040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6B56232A-A39C-4D2C-BE85-DD44EE598DD6}"/>
              </a:ext>
            </a:extLst>
          </p:cNvPr>
          <p:cNvSpPr>
            <a:spLocks noGrp="1"/>
          </p:cNvSpPr>
          <p:nvPr>
            <p:ph type="dt" sz="half" idx="10"/>
          </p:nvPr>
        </p:nvSpPr>
        <p:spPr/>
        <p:txBody>
          <a:bodyPr/>
          <a:lstStyle/>
          <a:p>
            <a:fld id="{AAF09440-1256-48CF-8E47-4C3FC2DFFE08}" type="datetimeFigureOut">
              <a:rPr lang="en-US" smtClean="0"/>
              <a:t>8/14/2023</a:t>
            </a:fld>
            <a:endParaRPr lang="en-US"/>
          </a:p>
        </p:txBody>
      </p:sp>
      <p:sp>
        <p:nvSpPr>
          <p:cNvPr id="5" name="Marcador de pie de página 4">
            <a:extLst>
              <a:ext uri="{FF2B5EF4-FFF2-40B4-BE49-F238E27FC236}">
                <a16:creationId xmlns:a16="http://schemas.microsoft.com/office/drawing/2014/main" id="{1B66AE21-D276-45A0-AEB5-633C1A25D587}"/>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13ED59FF-17C2-4734-923D-F6CD2D744266}"/>
              </a:ext>
            </a:extLst>
          </p:cNvPr>
          <p:cNvSpPr>
            <a:spLocks noGrp="1"/>
          </p:cNvSpPr>
          <p:nvPr>
            <p:ph type="sldNum" sz="quarter" idx="12"/>
          </p:nvPr>
        </p:nvSpPr>
        <p:spPr/>
        <p:txBody>
          <a:bodyPr/>
          <a:lstStyle/>
          <a:p>
            <a:fld id="{C8A76FDC-79EF-458F-B4AB-C710C9941D4F}" type="slidenum">
              <a:rPr lang="en-US" smtClean="0"/>
              <a:t>‹Nº›</a:t>
            </a:fld>
            <a:endParaRPr lang="en-US"/>
          </a:p>
        </p:txBody>
      </p:sp>
    </p:spTree>
    <p:extLst>
      <p:ext uri="{BB962C8B-B14F-4D97-AF65-F5344CB8AC3E}">
        <p14:creationId xmlns:p14="http://schemas.microsoft.com/office/powerpoint/2010/main" val="4127171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CF7174-0D1E-4098-AE80-3BDDD0F5B84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0C860121-D320-4E2B-8508-1EA1B18FCD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9DB8BCF-399A-45A1-AC09-ADB615F04D67}"/>
              </a:ext>
            </a:extLst>
          </p:cNvPr>
          <p:cNvSpPr>
            <a:spLocks noGrp="1"/>
          </p:cNvSpPr>
          <p:nvPr>
            <p:ph type="dt" sz="half" idx="10"/>
          </p:nvPr>
        </p:nvSpPr>
        <p:spPr/>
        <p:txBody>
          <a:bodyPr/>
          <a:lstStyle/>
          <a:p>
            <a:fld id="{AAF09440-1256-48CF-8E47-4C3FC2DFFE08}" type="datetimeFigureOut">
              <a:rPr lang="en-US" smtClean="0"/>
              <a:t>8/14/2023</a:t>
            </a:fld>
            <a:endParaRPr lang="en-US"/>
          </a:p>
        </p:txBody>
      </p:sp>
      <p:sp>
        <p:nvSpPr>
          <p:cNvPr id="5" name="Marcador de pie de página 4">
            <a:extLst>
              <a:ext uri="{FF2B5EF4-FFF2-40B4-BE49-F238E27FC236}">
                <a16:creationId xmlns:a16="http://schemas.microsoft.com/office/drawing/2014/main" id="{BD1F0102-8CB0-41FA-8F41-0E2408ADA723}"/>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1922B0CF-DA54-4DB5-98B2-454F0301C914}"/>
              </a:ext>
            </a:extLst>
          </p:cNvPr>
          <p:cNvSpPr>
            <a:spLocks noGrp="1"/>
          </p:cNvSpPr>
          <p:nvPr>
            <p:ph type="sldNum" sz="quarter" idx="12"/>
          </p:nvPr>
        </p:nvSpPr>
        <p:spPr/>
        <p:txBody>
          <a:bodyPr/>
          <a:lstStyle/>
          <a:p>
            <a:fld id="{C8A76FDC-79EF-458F-B4AB-C710C9941D4F}" type="slidenum">
              <a:rPr lang="en-US" smtClean="0"/>
              <a:t>‹Nº›</a:t>
            </a:fld>
            <a:endParaRPr lang="en-US"/>
          </a:p>
        </p:txBody>
      </p:sp>
    </p:spTree>
    <p:extLst>
      <p:ext uri="{BB962C8B-B14F-4D97-AF65-F5344CB8AC3E}">
        <p14:creationId xmlns:p14="http://schemas.microsoft.com/office/powerpoint/2010/main" val="718159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4FF607-A61C-43B6-9DE8-7B106AD0A91B}"/>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6EF33C9F-6344-4DE1-83EC-12576ADCE11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50E9AE06-2D02-4303-840A-38F5E9EEC73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EE8408F3-DB94-4A2C-8C82-FDC7FB34A5E7}"/>
              </a:ext>
            </a:extLst>
          </p:cNvPr>
          <p:cNvSpPr>
            <a:spLocks noGrp="1"/>
          </p:cNvSpPr>
          <p:nvPr>
            <p:ph type="dt" sz="half" idx="10"/>
          </p:nvPr>
        </p:nvSpPr>
        <p:spPr/>
        <p:txBody>
          <a:bodyPr/>
          <a:lstStyle/>
          <a:p>
            <a:fld id="{AAF09440-1256-48CF-8E47-4C3FC2DFFE08}" type="datetimeFigureOut">
              <a:rPr lang="en-US" smtClean="0"/>
              <a:t>8/14/2023</a:t>
            </a:fld>
            <a:endParaRPr lang="en-US"/>
          </a:p>
        </p:txBody>
      </p:sp>
      <p:sp>
        <p:nvSpPr>
          <p:cNvPr id="6" name="Marcador de pie de página 5">
            <a:extLst>
              <a:ext uri="{FF2B5EF4-FFF2-40B4-BE49-F238E27FC236}">
                <a16:creationId xmlns:a16="http://schemas.microsoft.com/office/drawing/2014/main" id="{900D545E-8CE4-4F8D-BF9D-AA802A81083B}"/>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8A32F75C-CEAF-428E-BBF6-3AA222E5679B}"/>
              </a:ext>
            </a:extLst>
          </p:cNvPr>
          <p:cNvSpPr>
            <a:spLocks noGrp="1"/>
          </p:cNvSpPr>
          <p:nvPr>
            <p:ph type="sldNum" sz="quarter" idx="12"/>
          </p:nvPr>
        </p:nvSpPr>
        <p:spPr/>
        <p:txBody>
          <a:bodyPr/>
          <a:lstStyle/>
          <a:p>
            <a:fld id="{C8A76FDC-79EF-458F-B4AB-C710C9941D4F}" type="slidenum">
              <a:rPr lang="en-US" smtClean="0"/>
              <a:t>‹Nº›</a:t>
            </a:fld>
            <a:endParaRPr lang="en-US"/>
          </a:p>
        </p:txBody>
      </p:sp>
    </p:spTree>
    <p:extLst>
      <p:ext uri="{BB962C8B-B14F-4D97-AF65-F5344CB8AC3E}">
        <p14:creationId xmlns:p14="http://schemas.microsoft.com/office/powerpoint/2010/main" val="754672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2CF7B7-F8C2-4B4E-A6E4-2123F9C0A6A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3743CF3F-A1A2-4902-A1CA-742115A1FF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AF4B8DF-AB84-49C9-8B53-5768161C31B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CCD9E770-8D95-4D82-9CCE-60D6D73B1C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63EE379-75C4-4652-9797-F6AE89F897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0FFCD985-F27B-47B1-9E31-798ABDEA1404}"/>
              </a:ext>
            </a:extLst>
          </p:cNvPr>
          <p:cNvSpPr>
            <a:spLocks noGrp="1"/>
          </p:cNvSpPr>
          <p:nvPr>
            <p:ph type="dt" sz="half" idx="10"/>
          </p:nvPr>
        </p:nvSpPr>
        <p:spPr/>
        <p:txBody>
          <a:bodyPr/>
          <a:lstStyle/>
          <a:p>
            <a:fld id="{AAF09440-1256-48CF-8E47-4C3FC2DFFE08}" type="datetimeFigureOut">
              <a:rPr lang="en-US" smtClean="0"/>
              <a:t>8/14/2023</a:t>
            </a:fld>
            <a:endParaRPr lang="en-US"/>
          </a:p>
        </p:txBody>
      </p:sp>
      <p:sp>
        <p:nvSpPr>
          <p:cNvPr id="8" name="Marcador de pie de página 7">
            <a:extLst>
              <a:ext uri="{FF2B5EF4-FFF2-40B4-BE49-F238E27FC236}">
                <a16:creationId xmlns:a16="http://schemas.microsoft.com/office/drawing/2014/main" id="{F7A7BF2C-6D84-488C-82DE-C4EE28D4E594}"/>
              </a:ext>
            </a:extLst>
          </p:cNvPr>
          <p:cNvSpPr>
            <a:spLocks noGrp="1"/>
          </p:cNvSpPr>
          <p:nvPr>
            <p:ph type="ftr" sz="quarter" idx="11"/>
          </p:nvPr>
        </p:nvSpPr>
        <p:spPr/>
        <p:txBody>
          <a:bodyPr/>
          <a:lstStyle/>
          <a:p>
            <a:endParaRPr lang="en-US"/>
          </a:p>
        </p:txBody>
      </p:sp>
      <p:sp>
        <p:nvSpPr>
          <p:cNvPr id="9" name="Marcador de número de diapositiva 8">
            <a:extLst>
              <a:ext uri="{FF2B5EF4-FFF2-40B4-BE49-F238E27FC236}">
                <a16:creationId xmlns:a16="http://schemas.microsoft.com/office/drawing/2014/main" id="{17A063B9-8D0E-4DF7-B882-F61A2BE636B2}"/>
              </a:ext>
            </a:extLst>
          </p:cNvPr>
          <p:cNvSpPr>
            <a:spLocks noGrp="1"/>
          </p:cNvSpPr>
          <p:nvPr>
            <p:ph type="sldNum" sz="quarter" idx="12"/>
          </p:nvPr>
        </p:nvSpPr>
        <p:spPr/>
        <p:txBody>
          <a:bodyPr/>
          <a:lstStyle/>
          <a:p>
            <a:fld id="{C8A76FDC-79EF-458F-B4AB-C710C9941D4F}" type="slidenum">
              <a:rPr lang="en-US" smtClean="0"/>
              <a:t>‹Nº›</a:t>
            </a:fld>
            <a:endParaRPr lang="en-US"/>
          </a:p>
        </p:txBody>
      </p:sp>
    </p:spTree>
    <p:extLst>
      <p:ext uri="{BB962C8B-B14F-4D97-AF65-F5344CB8AC3E}">
        <p14:creationId xmlns:p14="http://schemas.microsoft.com/office/powerpoint/2010/main" val="4112504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945E5D-7279-4FEF-9EDA-02F71D5B5D50}"/>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38B69464-53AE-4799-A8A1-F9FCC22AD418}"/>
              </a:ext>
            </a:extLst>
          </p:cNvPr>
          <p:cNvSpPr>
            <a:spLocks noGrp="1"/>
          </p:cNvSpPr>
          <p:nvPr>
            <p:ph type="dt" sz="half" idx="10"/>
          </p:nvPr>
        </p:nvSpPr>
        <p:spPr/>
        <p:txBody>
          <a:bodyPr/>
          <a:lstStyle/>
          <a:p>
            <a:fld id="{AAF09440-1256-48CF-8E47-4C3FC2DFFE08}" type="datetimeFigureOut">
              <a:rPr lang="en-US" smtClean="0"/>
              <a:t>8/14/2023</a:t>
            </a:fld>
            <a:endParaRPr lang="en-US"/>
          </a:p>
        </p:txBody>
      </p:sp>
      <p:sp>
        <p:nvSpPr>
          <p:cNvPr id="4" name="Marcador de pie de página 3">
            <a:extLst>
              <a:ext uri="{FF2B5EF4-FFF2-40B4-BE49-F238E27FC236}">
                <a16:creationId xmlns:a16="http://schemas.microsoft.com/office/drawing/2014/main" id="{2A9A861D-8B73-4996-96D6-4F44F44C2D01}"/>
              </a:ext>
            </a:extLst>
          </p:cNvPr>
          <p:cNvSpPr>
            <a:spLocks noGrp="1"/>
          </p:cNvSpPr>
          <p:nvPr>
            <p:ph type="ftr" sz="quarter" idx="11"/>
          </p:nvPr>
        </p:nvSpPr>
        <p:spPr/>
        <p:txBody>
          <a:bodyPr/>
          <a:lstStyle/>
          <a:p>
            <a:endParaRPr lang="en-US"/>
          </a:p>
        </p:txBody>
      </p:sp>
      <p:sp>
        <p:nvSpPr>
          <p:cNvPr id="5" name="Marcador de número de diapositiva 4">
            <a:extLst>
              <a:ext uri="{FF2B5EF4-FFF2-40B4-BE49-F238E27FC236}">
                <a16:creationId xmlns:a16="http://schemas.microsoft.com/office/drawing/2014/main" id="{3A31BC08-A626-4C50-9358-9131DFA3DE81}"/>
              </a:ext>
            </a:extLst>
          </p:cNvPr>
          <p:cNvSpPr>
            <a:spLocks noGrp="1"/>
          </p:cNvSpPr>
          <p:nvPr>
            <p:ph type="sldNum" sz="quarter" idx="12"/>
          </p:nvPr>
        </p:nvSpPr>
        <p:spPr/>
        <p:txBody>
          <a:bodyPr/>
          <a:lstStyle/>
          <a:p>
            <a:fld id="{C8A76FDC-79EF-458F-B4AB-C710C9941D4F}" type="slidenum">
              <a:rPr lang="en-US" smtClean="0"/>
              <a:t>‹Nº›</a:t>
            </a:fld>
            <a:endParaRPr lang="en-US"/>
          </a:p>
        </p:txBody>
      </p:sp>
    </p:spTree>
    <p:extLst>
      <p:ext uri="{BB962C8B-B14F-4D97-AF65-F5344CB8AC3E}">
        <p14:creationId xmlns:p14="http://schemas.microsoft.com/office/powerpoint/2010/main" val="74691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0CAE998-24D1-4A53-BAF1-6EA807778936}"/>
              </a:ext>
            </a:extLst>
          </p:cNvPr>
          <p:cNvSpPr>
            <a:spLocks noGrp="1"/>
          </p:cNvSpPr>
          <p:nvPr>
            <p:ph type="dt" sz="half" idx="10"/>
          </p:nvPr>
        </p:nvSpPr>
        <p:spPr/>
        <p:txBody>
          <a:bodyPr/>
          <a:lstStyle/>
          <a:p>
            <a:fld id="{AAF09440-1256-48CF-8E47-4C3FC2DFFE08}" type="datetimeFigureOut">
              <a:rPr lang="en-US" smtClean="0"/>
              <a:t>8/14/2023</a:t>
            </a:fld>
            <a:endParaRPr lang="en-US"/>
          </a:p>
        </p:txBody>
      </p:sp>
      <p:sp>
        <p:nvSpPr>
          <p:cNvPr id="3" name="Marcador de pie de página 2">
            <a:extLst>
              <a:ext uri="{FF2B5EF4-FFF2-40B4-BE49-F238E27FC236}">
                <a16:creationId xmlns:a16="http://schemas.microsoft.com/office/drawing/2014/main" id="{C60766C9-7969-4EBD-8229-DB8849EC34B0}"/>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17C59211-5D0A-4D4B-BD10-A4A4C9629BBE}"/>
              </a:ext>
            </a:extLst>
          </p:cNvPr>
          <p:cNvSpPr>
            <a:spLocks noGrp="1"/>
          </p:cNvSpPr>
          <p:nvPr>
            <p:ph type="sldNum" sz="quarter" idx="12"/>
          </p:nvPr>
        </p:nvSpPr>
        <p:spPr/>
        <p:txBody>
          <a:bodyPr/>
          <a:lstStyle/>
          <a:p>
            <a:fld id="{C8A76FDC-79EF-458F-B4AB-C710C9941D4F}" type="slidenum">
              <a:rPr lang="en-US" smtClean="0"/>
              <a:t>‹Nº›</a:t>
            </a:fld>
            <a:endParaRPr lang="en-US"/>
          </a:p>
        </p:txBody>
      </p:sp>
    </p:spTree>
    <p:extLst>
      <p:ext uri="{BB962C8B-B14F-4D97-AF65-F5344CB8AC3E}">
        <p14:creationId xmlns:p14="http://schemas.microsoft.com/office/powerpoint/2010/main" val="3748494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11D40C-E9E8-4370-9D94-49F10BE2701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0EEE6593-468A-446E-A60B-A56DB594B0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3E60C4AC-1172-459E-8B24-374E9E29F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74308F-CA23-429F-BAFB-DEEC08568FC7}"/>
              </a:ext>
            </a:extLst>
          </p:cNvPr>
          <p:cNvSpPr>
            <a:spLocks noGrp="1"/>
          </p:cNvSpPr>
          <p:nvPr>
            <p:ph type="dt" sz="half" idx="10"/>
          </p:nvPr>
        </p:nvSpPr>
        <p:spPr/>
        <p:txBody>
          <a:bodyPr/>
          <a:lstStyle/>
          <a:p>
            <a:fld id="{AAF09440-1256-48CF-8E47-4C3FC2DFFE08}" type="datetimeFigureOut">
              <a:rPr lang="en-US" smtClean="0"/>
              <a:t>8/14/2023</a:t>
            </a:fld>
            <a:endParaRPr lang="en-US"/>
          </a:p>
        </p:txBody>
      </p:sp>
      <p:sp>
        <p:nvSpPr>
          <p:cNvPr id="6" name="Marcador de pie de página 5">
            <a:extLst>
              <a:ext uri="{FF2B5EF4-FFF2-40B4-BE49-F238E27FC236}">
                <a16:creationId xmlns:a16="http://schemas.microsoft.com/office/drawing/2014/main" id="{010BD53D-3CEE-4DC9-8806-C0108DFB0AC1}"/>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C514E1B5-C7FA-43B9-AA03-88EE94F8F911}"/>
              </a:ext>
            </a:extLst>
          </p:cNvPr>
          <p:cNvSpPr>
            <a:spLocks noGrp="1"/>
          </p:cNvSpPr>
          <p:nvPr>
            <p:ph type="sldNum" sz="quarter" idx="12"/>
          </p:nvPr>
        </p:nvSpPr>
        <p:spPr/>
        <p:txBody>
          <a:bodyPr/>
          <a:lstStyle/>
          <a:p>
            <a:fld id="{C8A76FDC-79EF-458F-B4AB-C710C9941D4F}" type="slidenum">
              <a:rPr lang="en-US" smtClean="0"/>
              <a:t>‹Nº›</a:t>
            </a:fld>
            <a:endParaRPr lang="en-US"/>
          </a:p>
        </p:txBody>
      </p:sp>
    </p:spTree>
    <p:extLst>
      <p:ext uri="{BB962C8B-B14F-4D97-AF65-F5344CB8AC3E}">
        <p14:creationId xmlns:p14="http://schemas.microsoft.com/office/powerpoint/2010/main" val="491798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B64264-C1A6-46B2-85C5-7100EC8E8E1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31AC1DB4-B273-4A7B-8CF3-DAC510D3CF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44114205-82DA-4C5E-B296-038EDF9263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BD5F1D0-B7B3-46A2-8F74-3B304018E255}"/>
              </a:ext>
            </a:extLst>
          </p:cNvPr>
          <p:cNvSpPr>
            <a:spLocks noGrp="1"/>
          </p:cNvSpPr>
          <p:nvPr>
            <p:ph type="dt" sz="half" idx="10"/>
          </p:nvPr>
        </p:nvSpPr>
        <p:spPr/>
        <p:txBody>
          <a:bodyPr/>
          <a:lstStyle/>
          <a:p>
            <a:fld id="{AAF09440-1256-48CF-8E47-4C3FC2DFFE08}" type="datetimeFigureOut">
              <a:rPr lang="en-US" smtClean="0"/>
              <a:t>8/14/2023</a:t>
            </a:fld>
            <a:endParaRPr lang="en-US"/>
          </a:p>
        </p:txBody>
      </p:sp>
      <p:sp>
        <p:nvSpPr>
          <p:cNvPr id="6" name="Marcador de pie de página 5">
            <a:extLst>
              <a:ext uri="{FF2B5EF4-FFF2-40B4-BE49-F238E27FC236}">
                <a16:creationId xmlns:a16="http://schemas.microsoft.com/office/drawing/2014/main" id="{A753030C-7504-4B3B-97E7-0C2AA68D8FEA}"/>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2C021D66-0B3B-4A50-BD23-352EB1D1FC4A}"/>
              </a:ext>
            </a:extLst>
          </p:cNvPr>
          <p:cNvSpPr>
            <a:spLocks noGrp="1"/>
          </p:cNvSpPr>
          <p:nvPr>
            <p:ph type="sldNum" sz="quarter" idx="12"/>
          </p:nvPr>
        </p:nvSpPr>
        <p:spPr/>
        <p:txBody>
          <a:bodyPr/>
          <a:lstStyle/>
          <a:p>
            <a:fld id="{C8A76FDC-79EF-458F-B4AB-C710C9941D4F}" type="slidenum">
              <a:rPr lang="en-US" smtClean="0"/>
              <a:t>‹Nº›</a:t>
            </a:fld>
            <a:endParaRPr lang="en-US"/>
          </a:p>
        </p:txBody>
      </p:sp>
    </p:spTree>
    <p:extLst>
      <p:ext uri="{BB962C8B-B14F-4D97-AF65-F5344CB8AC3E}">
        <p14:creationId xmlns:p14="http://schemas.microsoft.com/office/powerpoint/2010/main" val="1237093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E779F73-ECB0-4771-B72B-CD271E8F2F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15AB28AD-F8A6-43B1-9DD3-369E22C503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8395D238-A1E2-4E1A-9C42-D8878805A4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F09440-1256-48CF-8E47-4C3FC2DFFE08}" type="datetimeFigureOut">
              <a:rPr lang="en-US" smtClean="0"/>
              <a:t>8/14/2023</a:t>
            </a:fld>
            <a:endParaRPr lang="en-US"/>
          </a:p>
        </p:txBody>
      </p:sp>
      <p:sp>
        <p:nvSpPr>
          <p:cNvPr id="5" name="Marcador de pie de página 4">
            <a:extLst>
              <a:ext uri="{FF2B5EF4-FFF2-40B4-BE49-F238E27FC236}">
                <a16:creationId xmlns:a16="http://schemas.microsoft.com/office/drawing/2014/main" id="{C70C3380-ECB3-4D76-85DC-6629F3AEE1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a:extLst>
              <a:ext uri="{FF2B5EF4-FFF2-40B4-BE49-F238E27FC236}">
                <a16:creationId xmlns:a16="http://schemas.microsoft.com/office/drawing/2014/main" id="{B2CB3213-73AC-477C-A82A-E6F56F7CCA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A76FDC-79EF-458F-B4AB-C710C9941D4F}" type="slidenum">
              <a:rPr lang="en-US" smtClean="0"/>
              <a:t>‹Nº›</a:t>
            </a:fld>
            <a:endParaRPr lang="en-US"/>
          </a:p>
        </p:txBody>
      </p:sp>
    </p:spTree>
    <p:extLst>
      <p:ext uri="{BB962C8B-B14F-4D97-AF65-F5344CB8AC3E}">
        <p14:creationId xmlns:p14="http://schemas.microsoft.com/office/powerpoint/2010/main" val="644664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5" r:id="rId13"/>
    <p:sldLayoutId id="2147483666" r:id="rId14"/>
    <p:sldLayoutId id="214748366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8.png"/><Relationship Id="rId21" Type="http://schemas.openxmlformats.org/officeDocument/2006/relationships/image" Target="../media/image45.sv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png"/><Relationship Id="rId25" Type="http://schemas.openxmlformats.org/officeDocument/2006/relationships/image" Target="../media/image49.svg"/><Relationship Id="rId2" Type="http://schemas.openxmlformats.org/officeDocument/2006/relationships/hyperlink" Target="mailto:jp.diazm27@gmail.com" TargetMode="Externa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svg"/><Relationship Id="rId10" Type="http://schemas.openxmlformats.org/officeDocument/2006/relationships/image" Target="../media/image34.svg"/><Relationship Id="rId19" Type="http://schemas.openxmlformats.org/officeDocument/2006/relationships/image" Target="../media/image43.svg"/><Relationship Id="rId4" Type="http://schemas.microsoft.com/office/2007/relationships/hdphoto" Target="../media/hdphoto1.wdp"/><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52.jp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6.jpe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14.jpe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A04AF1C-F2FE-44E6-AB38-FB950E5D8A34}"/>
              </a:ext>
            </a:extLst>
          </p:cNvPr>
          <p:cNvSpPr>
            <a:spLocks noGrp="1"/>
          </p:cNvSpPr>
          <p:nvPr>
            <p:ph type="ctrTitle"/>
          </p:nvPr>
        </p:nvSpPr>
        <p:spPr>
          <a:xfrm>
            <a:off x="645696" y="-680036"/>
            <a:ext cx="10560675" cy="2387600"/>
          </a:xfrm>
        </p:spPr>
        <p:txBody>
          <a:bodyPr>
            <a:normAutofit/>
          </a:bodyPr>
          <a:lstStyle/>
          <a:p>
            <a:r>
              <a:rPr lang="es-CR" sz="4400" dirty="0">
                <a:solidFill>
                  <a:schemeClr val="accent1">
                    <a:lumMod val="75000"/>
                  </a:schemeClr>
                </a:solidFill>
              </a:rPr>
              <a:t>Foro Farmacéutico de las Américas</a:t>
            </a:r>
            <a:br>
              <a:rPr lang="es-CR" sz="5000" dirty="0">
                <a:solidFill>
                  <a:schemeClr val="accent1">
                    <a:lumMod val="75000"/>
                  </a:schemeClr>
                </a:solidFill>
              </a:rPr>
            </a:br>
            <a:r>
              <a:rPr lang="es-CR" sz="4000" dirty="0">
                <a:solidFill>
                  <a:schemeClr val="accent1">
                    <a:lumMod val="75000"/>
                  </a:schemeClr>
                </a:solidFill>
              </a:rPr>
              <a:t>Asamblea General Ordinaria</a:t>
            </a:r>
          </a:p>
        </p:txBody>
      </p:sp>
      <p:sp>
        <p:nvSpPr>
          <p:cNvPr id="5" name="Subtítulo 2">
            <a:extLst>
              <a:ext uri="{FF2B5EF4-FFF2-40B4-BE49-F238E27FC236}">
                <a16:creationId xmlns:a16="http://schemas.microsoft.com/office/drawing/2014/main" id="{E111410C-D0EE-4A16-AAA4-4003BBA0B3F1}"/>
              </a:ext>
            </a:extLst>
          </p:cNvPr>
          <p:cNvSpPr>
            <a:spLocks noGrp="1"/>
          </p:cNvSpPr>
          <p:nvPr>
            <p:ph type="subTitle" idx="1"/>
          </p:nvPr>
        </p:nvSpPr>
        <p:spPr>
          <a:xfrm>
            <a:off x="1524000" y="2712185"/>
            <a:ext cx="9144000" cy="1655762"/>
          </a:xfrm>
        </p:spPr>
        <p:txBody>
          <a:bodyPr>
            <a:normAutofit/>
          </a:bodyPr>
          <a:lstStyle/>
          <a:p>
            <a:r>
              <a:rPr lang="es-CR" sz="3600" b="1" dirty="0">
                <a:solidFill>
                  <a:schemeClr val="accent1">
                    <a:lumMod val="75000"/>
                  </a:schemeClr>
                </a:solidFill>
              </a:rPr>
              <a:t>Informe de Presidencia</a:t>
            </a:r>
          </a:p>
          <a:p>
            <a:r>
              <a:rPr lang="es-CR" b="1" dirty="0">
                <a:solidFill>
                  <a:schemeClr val="accent1">
                    <a:lumMod val="75000"/>
                  </a:schemeClr>
                </a:solidFill>
              </a:rPr>
              <a:t>Periodo 2021-2022</a:t>
            </a:r>
          </a:p>
        </p:txBody>
      </p:sp>
      <p:sp>
        <p:nvSpPr>
          <p:cNvPr id="6" name="CuadroTexto 5">
            <a:extLst>
              <a:ext uri="{FF2B5EF4-FFF2-40B4-BE49-F238E27FC236}">
                <a16:creationId xmlns:a16="http://schemas.microsoft.com/office/drawing/2014/main" id="{003D3437-0DB1-4959-8B32-BAFB07CBA938}"/>
              </a:ext>
            </a:extLst>
          </p:cNvPr>
          <p:cNvSpPr txBox="1"/>
          <p:nvPr/>
        </p:nvSpPr>
        <p:spPr>
          <a:xfrm>
            <a:off x="3949314" y="5900031"/>
            <a:ext cx="6812925" cy="830997"/>
          </a:xfrm>
          <a:prstGeom prst="rect">
            <a:avLst/>
          </a:prstGeom>
          <a:noFill/>
        </p:spPr>
        <p:txBody>
          <a:bodyPr wrap="square" rtlCol="0">
            <a:spAutoFit/>
          </a:bodyPr>
          <a:lstStyle/>
          <a:p>
            <a:pPr algn="r"/>
            <a:r>
              <a:rPr lang="es-CR" sz="2400" dirty="0">
                <a:solidFill>
                  <a:schemeClr val="accent1">
                    <a:lumMod val="75000"/>
                  </a:schemeClr>
                </a:solidFill>
              </a:rPr>
              <a:t>Dr. Eduardo Savio</a:t>
            </a:r>
          </a:p>
          <a:p>
            <a:pPr algn="r"/>
            <a:r>
              <a:rPr lang="es-CR" sz="2400" dirty="0">
                <a:solidFill>
                  <a:schemeClr val="accent1">
                    <a:lumMod val="75000"/>
                  </a:schemeClr>
                </a:solidFill>
              </a:rPr>
              <a:t>19 de noviembre de 2022</a:t>
            </a:r>
          </a:p>
        </p:txBody>
      </p:sp>
    </p:spTree>
    <p:extLst>
      <p:ext uri="{BB962C8B-B14F-4D97-AF65-F5344CB8AC3E}">
        <p14:creationId xmlns:p14="http://schemas.microsoft.com/office/powerpoint/2010/main" val="87281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778E3D-7F81-F533-E5FB-895F8E7F46A8}"/>
              </a:ext>
            </a:extLst>
          </p:cNvPr>
          <p:cNvSpPr>
            <a:spLocks noGrp="1"/>
          </p:cNvSpPr>
          <p:nvPr>
            <p:ph type="title"/>
          </p:nvPr>
        </p:nvSpPr>
        <p:spPr>
          <a:xfrm>
            <a:off x="573661" y="1646262"/>
            <a:ext cx="9280343" cy="2274849"/>
          </a:xfrm>
        </p:spPr>
        <p:txBody>
          <a:bodyPr>
            <a:normAutofit fontScale="90000"/>
          </a:bodyPr>
          <a:lstStyle/>
          <a:p>
            <a:pPr algn="ctr">
              <a:lnSpc>
                <a:spcPct val="100000"/>
              </a:lnSpc>
            </a:pPr>
            <a:r>
              <a:rPr lang="es-UY" b="1" dirty="0">
                <a:solidFill>
                  <a:srgbClr val="0070C0"/>
                </a:solidFill>
              </a:rPr>
              <a:t>VII Curso de Servicios Farmacéuticos para Gestores Basados en APS </a:t>
            </a:r>
            <a:br>
              <a:rPr lang="es-UY" dirty="0">
                <a:solidFill>
                  <a:srgbClr val="0070C0"/>
                </a:solidFill>
              </a:rPr>
            </a:br>
            <a:br>
              <a:rPr lang="es-UY" dirty="0">
                <a:solidFill>
                  <a:srgbClr val="0070C0"/>
                </a:solidFill>
              </a:rPr>
            </a:br>
            <a:r>
              <a:rPr lang="it-IT" sz="2400" dirty="0">
                <a:solidFill>
                  <a:srgbClr val="0070C0"/>
                </a:solidFill>
                <a:latin typeface="VistaSansOT-Book"/>
              </a:rPr>
              <a:t>Tutores: Susana Migliaro (Argentina) - Gloria Jaramillo (Colombia) -</a:t>
            </a:r>
            <a:br>
              <a:rPr lang="it-IT" sz="2400" dirty="0">
                <a:solidFill>
                  <a:srgbClr val="0070C0"/>
                </a:solidFill>
                <a:latin typeface="VistaSansOT-Book"/>
              </a:rPr>
            </a:br>
            <a:r>
              <a:rPr lang="es-UY" sz="2400" dirty="0">
                <a:solidFill>
                  <a:srgbClr val="0070C0"/>
                </a:solidFill>
                <a:latin typeface="VistaSansOT-Book"/>
              </a:rPr>
              <a:t>Nuria Montero (Costa Rica) - Yajaira Quesada (Costa Rica) - Jairo Sancho</a:t>
            </a:r>
            <a:br>
              <a:rPr lang="es-UY" sz="2400" dirty="0">
                <a:solidFill>
                  <a:srgbClr val="0070C0"/>
                </a:solidFill>
                <a:latin typeface="VistaSansOT-Book"/>
              </a:rPr>
            </a:br>
            <a:r>
              <a:rPr lang="pt-BR" sz="2400" dirty="0">
                <a:solidFill>
                  <a:srgbClr val="0070C0"/>
                </a:solidFill>
                <a:latin typeface="VistaSansOT-Book"/>
              </a:rPr>
              <a:t>(Costa Rica) - Janeth Montalvo (Ecuador) - Gladys Lugo (Paraguay)</a:t>
            </a:r>
            <a:br>
              <a:rPr lang="pt-BR" sz="2400" dirty="0">
                <a:solidFill>
                  <a:srgbClr val="0070C0"/>
                </a:solidFill>
                <a:latin typeface="VistaSansOT-Book"/>
              </a:rPr>
            </a:br>
            <a:r>
              <a:rPr lang="pt-BR" sz="2400" dirty="0" err="1">
                <a:solidFill>
                  <a:srgbClr val="0070C0"/>
                </a:solidFill>
                <a:latin typeface="VistaSansOT-Book"/>
              </a:rPr>
              <a:t>Coordinación</a:t>
            </a:r>
            <a:r>
              <a:rPr lang="pt-BR" sz="2400" dirty="0">
                <a:solidFill>
                  <a:srgbClr val="0070C0"/>
                </a:solidFill>
                <a:latin typeface="VistaSansOT-Book"/>
              </a:rPr>
              <a:t> Académica: Ana </a:t>
            </a:r>
            <a:r>
              <a:rPr lang="pt-BR" sz="2400" dirty="0" err="1">
                <a:solidFill>
                  <a:srgbClr val="0070C0"/>
                </a:solidFill>
                <a:latin typeface="VistaSansOT-Book"/>
              </a:rPr>
              <a:t>Senatore</a:t>
            </a:r>
            <a:r>
              <a:rPr lang="pt-BR" sz="2400" dirty="0">
                <a:solidFill>
                  <a:srgbClr val="0070C0"/>
                </a:solidFill>
                <a:latin typeface="VistaSansOT-Book"/>
              </a:rPr>
              <a:t> (Uruguay)</a:t>
            </a:r>
            <a:br>
              <a:rPr lang="pt-BR" sz="2400" dirty="0">
                <a:solidFill>
                  <a:srgbClr val="0070C0"/>
                </a:solidFill>
                <a:latin typeface="VistaSansOT-Book"/>
              </a:rPr>
            </a:br>
            <a:r>
              <a:rPr lang="pt-BR" sz="2400" dirty="0" err="1">
                <a:solidFill>
                  <a:srgbClr val="0070C0"/>
                </a:solidFill>
                <a:latin typeface="VistaSansOT-Book"/>
              </a:rPr>
              <a:t>Edición</a:t>
            </a:r>
            <a:r>
              <a:rPr lang="pt-BR" sz="2400" dirty="0">
                <a:solidFill>
                  <a:srgbClr val="0070C0"/>
                </a:solidFill>
                <a:latin typeface="VistaSansOT-Book"/>
              </a:rPr>
              <a:t> abril – </a:t>
            </a:r>
            <a:r>
              <a:rPr lang="pt-BR" sz="2400" dirty="0" err="1">
                <a:solidFill>
                  <a:srgbClr val="0070C0"/>
                </a:solidFill>
                <a:latin typeface="VistaSansOT-Book"/>
              </a:rPr>
              <a:t>octubre</a:t>
            </a:r>
            <a:r>
              <a:rPr lang="pt-BR" sz="2400" dirty="0">
                <a:solidFill>
                  <a:srgbClr val="0070C0"/>
                </a:solidFill>
                <a:latin typeface="VistaSansOT-Book"/>
              </a:rPr>
              <a:t> 2022</a:t>
            </a:r>
            <a:endParaRPr lang="es-UY" dirty="0">
              <a:solidFill>
                <a:srgbClr val="0070C0"/>
              </a:solidFill>
            </a:endParaRPr>
          </a:p>
        </p:txBody>
      </p:sp>
      <p:pic>
        <p:nvPicPr>
          <p:cNvPr id="4" name="Picture 3" descr="logo paho">
            <a:extLst>
              <a:ext uri="{FF2B5EF4-FFF2-40B4-BE49-F238E27FC236}">
                <a16:creationId xmlns:a16="http://schemas.microsoft.com/office/drawing/2014/main" id="{84F8F2AC-249D-F900-A4B0-E724DA8BE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648" y="263480"/>
            <a:ext cx="3125548" cy="7313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oro Farmacéutico de las Américas - Home | Facebook">
            <a:extLst>
              <a:ext uri="{FF2B5EF4-FFF2-40B4-BE49-F238E27FC236}">
                <a16:creationId xmlns:a16="http://schemas.microsoft.com/office/drawing/2014/main" id="{638DC7DB-BB36-BA50-635F-23236C7E2C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0633" y="263480"/>
            <a:ext cx="1081565" cy="10815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IP Development Goals">
            <a:extLst>
              <a:ext uri="{FF2B5EF4-FFF2-40B4-BE49-F238E27FC236}">
                <a16:creationId xmlns:a16="http://schemas.microsoft.com/office/drawing/2014/main" id="{80B54264-0F11-A3EE-8AED-4C17973F37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74755" y="3742672"/>
            <a:ext cx="1424141" cy="142874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7BC903A5-DDCD-960F-442E-86474B573739}"/>
              </a:ext>
            </a:extLst>
          </p:cNvPr>
          <p:cNvPicPr>
            <a:picLocks noChangeAspect="1"/>
          </p:cNvPicPr>
          <p:nvPr/>
        </p:nvPicPr>
        <p:blipFill>
          <a:blip r:embed="rId5"/>
          <a:stretch>
            <a:fillRect/>
          </a:stretch>
        </p:blipFill>
        <p:spPr>
          <a:xfrm>
            <a:off x="10328588" y="2000251"/>
            <a:ext cx="1428749" cy="1428749"/>
          </a:xfrm>
          <a:prstGeom prst="rect">
            <a:avLst/>
          </a:prstGeom>
        </p:spPr>
      </p:pic>
    </p:spTree>
    <p:extLst>
      <p:ext uri="{BB962C8B-B14F-4D97-AF65-F5344CB8AC3E}">
        <p14:creationId xmlns:p14="http://schemas.microsoft.com/office/powerpoint/2010/main" val="2098352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E8B6E1-4E22-4F24-AA32-5BC40E29D410}"/>
              </a:ext>
            </a:extLst>
          </p:cNvPr>
          <p:cNvSpPr>
            <a:spLocks noGrp="1"/>
          </p:cNvSpPr>
          <p:nvPr>
            <p:ph type="title"/>
          </p:nvPr>
        </p:nvSpPr>
        <p:spPr>
          <a:xfrm>
            <a:off x="838200" y="365125"/>
            <a:ext cx="4623924" cy="1325563"/>
          </a:xfrm>
        </p:spPr>
        <p:txBody>
          <a:bodyPr>
            <a:normAutofit/>
          </a:bodyPr>
          <a:lstStyle/>
          <a:p>
            <a:r>
              <a:rPr lang="es-UY" dirty="0">
                <a:solidFill>
                  <a:schemeClr val="accent1">
                    <a:lumMod val="75000"/>
                  </a:schemeClr>
                </a:solidFill>
              </a:rPr>
              <a:t>Simposio SF basados en APS</a:t>
            </a:r>
          </a:p>
        </p:txBody>
      </p:sp>
      <p:sp>
        <p:nvSpPr>
          <p:cNvPr id="3" name="Marcador de contenido 2">
            <a:extLst>
              <a:ext uri="{FF2B5EF4-FFF2-40B4-BE49-F238E27FC236}">
                <a16:creationId xmlns:a16="http://schemas.microsoft.com/office/drawing/2014/main" id="{EEDA5D47-0299-9F67-6484-18FC9CFDF0A4}"/>
              </a:ext>
            </a:extLst>
          </p:cNvPr>
          <p:cNvSpPr>
            <a:spLocks noGrp="1"/>
          </p:cNvSpPr>
          <p:nvPr>
            <p:ph idx="1"/>
          </p:nvPr>
        </p:nvSpPr>
        <p:spPr>
          <a:xfrm>
            <a:off x="838200" y="1825625"/>
            <a:ext cx="5052802" cy="4351338"/>
          </a:xfrm>
        </p:spPr>
        <p:txBody>
          <a:bodyPr>
            <a:normAutofit lnSpcReduction="10000"/>
          </a:bodyPr>
          <a:lstStyle/>
          <a:p>
            <a:pPr marL="0" indent="0">
              <a:buNone/>
            </a:pPr>
            <a:r>
              <a:rPr lang="es-UY" dirty="0">
                <a:solidFill>
                  <a:schemeClr val="accent1">
                    <a:lumMod val="75000"/>
                  </a:schemeClr>
                </a:solidFill>
              </a:rPr>
              <a:t>Trabajos finales de intervención seleccionados de:</a:t>
            </a:r>
          </a:p>
          <a:p>
            <a:r>
              <a:rPr lang="es-UY" dirty="0">
                <a:solidFill>
                  <a:schemeClr val="accent1">
                    <a:lumMod val="75000"/>
                  </a:schemeClr>
                </a:solidFill>
              </a:rPr>
              <a:t>Costa Rica</a:t>
            </a:r>
          </a:p>
          <a:p>
            <a:r>
              <a:rPr lang="es-UY" dirty="0">
                <a:solidFill>
                  <a:schemeClr val="accent1">
                    <a:lumMod val="75000"/>
                  </a:schemeClr>
                </a:solidFill>
              </a:rPr>
              <a:t>Uruguay</a:t>
            </a:r>
          </a:p>
          <a:p>
            <a:r>
              <a:rPr lang="es-UY" dirty="0">
                <a:solidFill>
                  <a:schemeClr val="accent1">
                    <a:lumMod val="75000"/>
                  </a:schemeClr>
                </a:solidFill>
              </a:rPr>
              <a:t>Guatemala-El Salvador</a:t>
            </a:r>
          </a:p>
          <a:p>
            <a:r>
              <a:rPr lang="es-UY" dirty="0">
                <a:solidFill>
                  <a:schemeClr val="accent1">
                    <a:lumMod val="75000"/>
                  </a:schemeClr>
                </a:solidFill>
              </a:rPr>
              <a:t>Colombia – República Dominicana </a:t>
            </a:r>
          </a:p>
          <a:p>
            <a:pPr marL="0" indent="0">
              <a:buNone/>
            </a:pPr>
            <a:r>
              <a:rPr lang="es-UY" dirty="0">
                <a:solidFill>
                  <a:schemeClr val="accent1">
                    <a:lumMod val="75000"/>
                  </a:schemeClr>
                </a:solidFill>
              </a:rPr>
              <a:t>Presentaciones de Grupos Técnicos Nacionales de Argentina y Perú</a:t>
            </a:r>
          </a:p>
        </p:txBody>
      </p:sp>
      <p:pic>
        <p:nvPicPr>
          <p:cNvPr id="4" name="Imagen 3">
            <a:extLst>
              <a:ext uri="{FF2B5EF4-FFF2-40B4-BE49-F238E27FC236}">
                <a16:creationId xmlns:a16="http://schemas.microsoft.com/office/drawing/2014/main" id="{D0682509-1374-7D82-BAAE-6BC8958D26D5}"/>
              </a:ext>
            </a:extLst>
          </p:cNvPr>
          <p:cNvPicPr>
            <a:picLocks noChangeAspect="1"/>
          </p:cNvPicPr>
          <p:nvPr/>
        </p:nvPicPr>
        <p:blipFill>
          <a:blip r:embed="rId2"/>
          <a:stretch>
            <a:fillRect/>
          </a:stretch>
        </p:blipFill>
        <p:spPr>
          <a:xfrm>
            <a:off x="6096000" y="-178024"/>
            <a:ext cx="4852211" cy="6858000"/>
          </a:xfrm>
          <a:prstGeom prst="rect">
            <a:avLst/>
          </a:prstGeom>
        </p:spPr>
      </p:pic>
    </p:spTree>
    <p:extLst>
      <p:ext uri="{BB962C8B-B14F-4D97-AF65-F5344CB8AC3E}">
        <p14:creationId xmlns:p14="http://schemas.microsoft.com/office/powerpoint/2010/main" val="1097710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DCFFFD-5E8D-1949-B196-E445B580C7C2}"/>
              </a:ext>
            </a:extLst>
          </p:cNvPr>
          <p:cNvSpPr>
            <a:spLocks noGrp="1"/>
          </p:cNvSpPr>
          <p:nvPr>
            <p:ph type="title"/>
          </p:nvPr>
        </p:nvSpPr>
        <p:spPr>
          <a:xfrm>
            <a:off x="307497" y="214498"/>
            <a:ext cx="11281469" cy="751949"/>
          </a:xfrm>
        </p:spPr>
        <p:txBody>
          <a:bodyPr>
            <a:normAutofit fontScale="90000"/>
          </a:bodyPr>
          <a:lstStyle/>
          <a:p>
            <a:pPr>
              <a:lnSpc>
                <a:spcPct val="100000"/>
              </a:lnSpc>
            </a:pPr>
            <a:r>
              <a:rPr lang="es-UY" dirty="0">
                <a:solidFill>
                  <a:srgbClr val="0070C0"/>
                </a:solidFill>
              </a:rPr>
              <a:t>Resistencia Antimicrobiana: </a:t>
            </a:r>
            <a:r>
              <a:rPr lang="es-UY" sz="3733" dirty="0">
                <a:solidFill>
                  <a:srgbClr val="0070C0"/>
                </a:solidFill>
              </a:rPr>
              <a:t>Grupo de Trabajo del FFA</a:t>
            </a:r>
          </a:p>
        </p:txBody>
      </p:sp>
      <p:pic>
        <p:nvPicPr>
          <p:cNvPr id="4" name="Imagen 3">
            <a:extLst>
              <a:ext uri="{FF2B5EF4-FFF2-40B4-BE49-F238E27FC236}">
                <a16:creationId xmlns:a16="http://schemas.microsoft.com/office/drawing/2014/main" id="{C82E9508-5CAD-8C1C-1BD5-9B93153B6DA7}"/>
              </a:ext>
            </a:extLst>
          </p:cNvPr>
          <p:cNvPicPr>
            <a:picLocks noChangeAspect="1"/>
          </p:cNvPicPr>
          <p:nvPr/>
        </p:nvPicPr>
        <p:blipFill>
          <a:blip r:embed="rId2"/>
          <a:stretch>
            <a:fillRect/>
          </a:stretch>
        </p:blipFill>
        <p:spPr>
          <a:xfrm>
            <a:off x="412177" y="2171952"/>
            <a:ext cx="1995288" cy="1995288"/>
          </a:xfrm>
          <a:prstGeom prst="rect">
            <a:avLst/>
          </a:prstGeom>
        </p:spPr>
      </p:pic>
      <p:pic>
        <p:nvPicPr>
          <p:cNvPr id="5" name="Imagen 4">
            <a:extLst>
              <a:ext uri="{FF2B5EF4-FFF2-40B4-BE49-F238E27FC236}">
                <a16:creationId xmlns:a16="http://schemas.microsoft.com/office/drawing/2014/main" id="{15425225-4D99-2496-D197-6EBD94DFFCDB}"/>
              </a:ext>
            </a:extLst>
          </p:cNvPr>
          <p:cNvPicPr>
            <a:picLocks noChangeAspect="1"/>
          </p:cNvPicPr>
          <p:nvPr/>
        </p:nvPicPr>
        <p:blipFill>
          <a:blip r:embed="rId3"/>
          <a:stretch>
            <a:fillRect/>
          </a:stretch>
        </p:blipFill>
        <p:spPr>
          <a:xfrm>
            <a:off x="2957504" y="1739732"/>
            <a:ext cx="6273800" cy="1295400"/>
          </a:xfrm>
          <a:prstGeom prst="rect">
            <a:avLst/>
          </a:prstGeom>
        </p:spPr>
      </p:pic>
      <p:pic>
        <p:nvPicPr>
          <p:cNvPr id="6" name="Picture 2" descr="FIP Development Goals">
            <a:extLst>
              <a:ext uri="{FF2B5EF4-FFF2-40B4-BE49-F238E27FC236}">
                <a16:creationId xmlns:a16="http://schemas.microsoft.com/office/drawing/2014/main" id="{391E5C8B-05B2-94F8-F6B9-07570BB22D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2462" y="2583366"/>
            <a:ext cx="1436505" cy="14411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oro Farmacéutico de las Américas - Home | Facebook">
            <a:extLst>
              <a:ext uri="{FF2B5EF4-FFF2-40B4-BE49-F238E27FC236}">
                <a16:creationId xmlns:a16="http://schemas.microsoft.com/office/drawing/2014/main" id="{883F1AD7-CE5E-DF3D-1E1C-C4E724F2F9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1168" y="3112729"/>
            <a:ext cx="1441153" cy="1441153"/>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BA8C9575-914F-F809-FB4C-2CF8FBF38ACA}"/>
              </a:ext>
            </a:extLst>
          </p:cNvPr>
          <p:cNvSpPr txBox="1">
            <a:spLocks/>
          </p:cNvSpPr>
          <p:nvPr/>
        </p:nvSpPr>
        <p:spPr>
          <a:xfrm>
            <a:off x="218485" y="4940525"/>
            <a:ext cx="10337971" cy="2274849"/>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3600" kern="1200">
                <a:solidFill>
                  <a:schemeClr val="tx2"/>
                </a:solidFill>
                <a:latin typeface="+mj-lt"/>
                <a:ea typeface="+mj-ea"/>
                <a:cs typeface="+mj-cs"/>
              </a:defRPr>
            </a:lvl1pPr>
          </a:lstStyle>
          <a:p>
            <a:pPr algn="ctr">
              <a:lnSpc>
                <a:spcPct val="100000"/>
              </a:lnSpc>
            </a:pPr>
            <a:r>
              <a:rPr lang="es-UY" sz="2800" dirty="0">
                <a:solidFill>
                  <a:srgbClr val="0070C0"/>
                </a:solidFill>
              </a:rPr>
              <a:t>Grupo de trabajo: </a:t>
            </a:r>
            <a:r>
              <a:rPr lang="es-UY" sz="2800" dirty="0" err="1">
                <a:solidFill>
                  <a:srgbClr val="0070C0"/>
                </a:solidFill>
              </a:rPr>
              <a:t>Antistio</a:t>
            </a:r>
            <a:r>
              <a:rPr lang="es-UY" sz="2800" dirty="0">
                <a:solidFill>
                  <a:srgbClr val="0070C0"/>
                </a:solidFill>
              </a:rPr>
              <a:t> Alvis (Colombia), Paola Hernández (Ecuador), </a:t>
            </a:r>
            <a:r>
              <a:rPr lang="es-UY" sz="2800" dirty="0" err="1">
                <a:solidFill>
                  <a:srgbClr val="0070C0"/>
                </a:solidFill>
              </a:rPr>
              <a:t>Jhon</a:t>
            </a:r>
            <a:r>
              <a:rPr lang="es-UY" sz="2800" dirty="0">
                <a:solidFill>
                  <a:srgbClr val="0070C0"/>
                </a:solidFill>
              </a:rPr>
              <a:t> Jairo Etcheverry (Colombia), José Pablo Diaz Madriz (Costa Rica), Eduardo Savio (Uruguay). Creado en marzo 2021.</a:t>
            </a:r>
          </a:p>
        </p:txBody>
      </p:sp>
    </p:spTree>
    <p:extLst>
      <p:ext uri="{BB962C8B-B14F-4D97-AF65-F5344CB8AC3E}">
        <p14:creationId xmlns:p14="http://schemas.microsoft.com/office/powerpoint/2010/main" val="522323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368142" y="1882110"/>
            <a:ext cx="3807857" cy="3589889"/>
          </a:xfrm>
        </p:spPr>
        <p:txBody>
          <a:bodyPr/>
          <a:lstStyle/>
          <a:p>
            <a:r>
              <a:rPr lang="en-GB" dirty="0"/>
              <a:t>Optimise the use of antimicrobial medicines</a:t>
            </a:r>
          </a:p>
          <a:p>
            <a:r>
              <a:rPr lang="en-GB" dirty="0"/>
              <a:t>Support the PROA approach (program for optimizing the use of antibiotics) in hospital pharmacies</a:t>
            </a:r>
          </a:p>
        </p:txBody>
      </p:sp>
      <p:sp>
        <p:nvSpPr>
          <p:cNvPr id="6" name="Title 5"/>
          <p:cNvSpPr>
            <a:spLocks noGrp="1"/>
          </p:cNvSpPr>
          <p:nvPr>
            <p:ph type="title"/>
          </p:nvPr>
        </p:nvSpPr>
        <p:spPr/>
        <p:txBody>
          <a:bodyPr>
            <a:normAutofit fontScale="90000"/>
          </a:bodyPr>
          <a:lstStyle/>
          <a:p>
            <a:r>
              <a:rPr lang="en-GB" dirty="0"/>
              <a:t>DRIVING AMR ACTION IN THE AMERICAS REGION</a:t>
            </a:r>
          </a:p>
        </p:txBody>
      </p:sp>
      <p:sp>
        <p:nvSpPr>
          <p:cNvPr id="8" name="Text Placeholder 7"/>
          <p:cNvSpPr>
            <a:spLocks noGrp="1"/>
          </p:cNvSpPr>
          <p:nvPr>
            <p:ph type="body" idx="13"/>
          </p:nvPr>
        </p:nvSpPr>
        <p:spPr/>
        <p:txBody>
          <a:bodyPr>
            <a:normAutofit fontScale="25000" lnSpcReduction="20000"/>
          </a:bodyPr>
          <a:lstStyle/>
          <a:p>
            <a:r>
              <a:rPr lang="en-GB" dirty="0"/>
              <a:t>Strategic objective of the Global Action Plan on AMR</a:t>
            </a:r>
          </a:p>
        </p:txBody>
      </p:sp>
      <p:pic>
        <p:nvPicPr>
          <p:cNvPr id="2050" name="Picture 2" descr="The Global Respiratory Infection Partnership Declaration">
            <a:extLst>
              <a:ext uri="{FF2B5EF4-FFF2-40B4-BE49-F238E27FC236}">
                <a16:creationId xmlns:a16="http://schemas.microsoft.com/office/drawing/2014/main" id="{156585A7-E96C-DC6F-1EDC-127DAF09A7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331" y="4257968"/>
            <a:ext cx="1295139" cy="59528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952726D5-EC1D-F3EF-543C-6977E0D5950D}"/>
              </a:ext>
            </a:extLst>
          </p:cNvPr>
          <p:cNvPicPr>
            <a:picLocks noChangeAspect="1"/>
          </p:cNvPicPr>
          <p:nvPr/>
        </p:nvPicPr>
        <p:blipFill>
          <a:blip r:embed="rId3"/>
          <a:stretch>
            <a:fillRect/>
          </a:stretch>
        </p:blipFill>
        <p:spPr>
          <a:xfrm>
            <a:off x="2406103" y="3824635"/>
            <a:ext cx="1348008" cy="1348008"/>
          </a:xfrm>
          <a:prstGeom prst="rect">
            <a:avLst/>
          </a:prstGeom>
        </p:spPr>
      </p:pic>
      <p:sp>
        <p:nvSpPr>
          <p:cNvPr id="10" name="CuadroTexto 9">
            <a:extLst>
              <a:ext uri="{FF2B5EF4-FFF2-40B4-BE49-F238E27FC236}">
                <a16:creationId xmlns:a16="http://schemas.microsoft.com/office/drawing/2014/main" id="{DFF61BBE-5C39-4261-2D50-E6677AA432EC}"/>
              </a:ext>
            </a:extLst>
          </p:cNvPr>
          <p:cNvSpPr txBox="1"/>
          <p:nvPr/>
        </p:nvSpPr>
        <p:spPr>
          <a:xfrm>
            <a:off x="4416000" y="2028002"/>
            <a:ext cx="7440000" cy="1938992"/>
          </a:xfrm>
          <a:prstGeom prst="rect">
            <a:avLst/>
          </a:prstGeom>
          <a:noFill/>
        </p:spPr>
        <p:txBody>
          <a:bodyPr wrap="square">
            <a:spAutoFit/>
          </a:bodyPr>
          <a:lstStyle/>
          <a:p>
            <a:r>
              <a:rPr lang="en-US" sz="2400" b="1" dirty="0">
                <a:latin typeface="Calibri" panose="020F0502020204030204" pitchFamily="34" charset="0"/>
                <a:ea typeface="Calibri" panose="020F0502020204030204" pitchFamily="34" charset="0"/>
                <a:cs typeface="Times New Roman" panose="02020603050405020304" pitchFamily="18" charset="0"/>
              </a:rPr>
              <a:t>A partnership between the Pharmaceutical Forum of the Americas and the Society of Infectious Diseases Pharmacists to support Antimicrobial Stewardship education for pharmacists in Latin America was stablished</a:t>
            </a:r>
            <a:endParaRPr lang="es-UY" sz="2400" dirty="0"/>
          </a:p>
        </p:txBody>
      </p:sp>
      <p:sp>
        <p:nvSpPr>
          <p:cNvPr id="12" name="CuadroTexto 11">
            <a:extLst>
              <a:ext uri="{FF2B5EF4-FFF2-40B4-BE49-F238E27FC236}">
                <a16:creationId xmlns:a16="http://schemas.microsoft.com/office/drawing/2014/main" id="{EF53F549-5064-4093-B923-A8C1A5F6EFA7}"/>
              </a:ext>
            </a:extLst>
          </p:cNvPr>
          <p:cNvSpPr txBox="1"/>
          <p:nvPr/>
        </p:nvSpPr>
        <p:spPr>
          <a:xfrm>
            <a:off x="4650155" y="4498639"/>
            <a:ext cx="1231712" cy="338554"/>
          </a:xfrm>
          <a:prstGeom prst="rect">
            <a:avLst/>
          </a:prstGeom>
          <a:solidFill>
            <a:schemeClr val="accent5"/>
          </a:solidFill>
        </p:spPr>
        <p:txBody>
          <a:bodyPr wrap="square" rtlCol="0">
            <a:spAutoFit/>
          </a:bodyPr>
          <a:lstStyle/>
          <a:p>
            <a:pPr algn="ctr"/>
            <a:r>
              <a:rPr lang="en-US" sz="1400" b="1" dirty="0">
                <a:solidFill>
                  <a:schemeClr val="bg1"/>
                </a:solidFill>
                <a:latin typeface="+mj-lt"/>
              </a:rPr>
              <a:t>Conclusion</a:t>
            </a:r>
          </a:p>
          <a:p>
            <a:pPr algn="ctr"/>
            <a:r>
              <a:rPr lang="en-US" sz="200" b="1" dirty="0">
                <a:solidFill>
                  <a:schemeClr val="bg1"/>
                </a:solidFill>
                <a:latin typeface="+mj-lt"/>
              </a:rPr>
              <a:t>4</a:t>
            </a:r>
          </a:p>
        </p:txBody>
      </p:sp>
      <p:sp>
        <p:nvSpPr>
          <p:cNvPr id="14" name="CuadroTexto 13">
            <a:extLst>
              <a:ext uri="{FF2B5EF4-FFF2-40B4-BE49-F238E27FC236}">
                <a16:creationId xmlns:a16="http://schemas.microsoft.com/office/drawing/2014/main" id="{B9E4B447-233B-7EB9-E0D5-D6656F07FAF8}"/>
              </a:ext>
            </a:extLst>
          </p:cNvPr>
          <p:cNvSpPr txBox="1"/>
          <p:nvPr/>
        </p:nvSpPr>
        <p:spPr>
          <a:xfrm>
            <a:off x="5881867" y="3992207"/>
            <a:ext cx="6096000" cy="1241622"/>
          </a:xfrm>
          <a:prstGeom prst="rect">
            <a:avLst/>
          </a:prstGeom>
          <a:noFill/>
        </p:spPr>
        <p:txBody>
          <a:bodyPr wrap="square">
            <a:spAutoFit/>
          </a:bodyPr>
          <a:lstStyle/>
          <a:p>
            <a:pPr algn="just"/>
            <a:r>
              <a:rPr lang="en-US" sz="1867" b="1" dirty="0"/>
              <a:t>Incorporating AMS in all healthcare institutions worldwide is vital in the fight to slow antimicrobial resistance. Partnerships like this one between PFA and SIDP can inform future planning for expansion of AMS training.</a:t>
            </a:r>
          </a:p>
        </p:txBody>
      </p:sp>
    </p:spTree>
    <p:extLst>
      <p:ext uri="{BB962C8B-B14F-4D97-AF65-F5344CB8AC3E}">
        <p14:creationId xmlns:p14="http://schemas.microsoft.com/office/powerpoint/2010/main" val="3977890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873F08C-0188-F9A0-FF22-FB0E46AE1C5A}"/>
              </a:ext>
            </a:extLst>
          </p:cNvPr>
          <p:cNvSpPr>
            <a:spLocks noGrp="1"/>
          </p:cNvSpPr>
          <p:nvPr>
            <p:ph idx="1"/>
          </p:nvPr>
        </p:nvSpPr>
        <p:spPr/>
        <p:txBody>
          <a:bodyPr/>
          <a:lstStyle/>
          <a:p>
            <a:r>
              <a:rPr lang="es-UY" dirty="0" err="1">
                <a:solidFill>
                  <a:srgbClr val="0070C0"/>
                </a:solidFill>
              </a:rPr>
              <a:t>Memorandum</a:t>
            </a:r>
            <a:r>
              <a:rPr lang="es-UY" dirty="0">
                <a:solidFill>
                  <a:srgbClr val="0070C0"/>
                </a:solidFill>
              </a:rPr>
              <a:t> de entendimiento con SIDP</a:t>
            </a:r>
          </a:p>
          <a:p>
            <a:r>
              <a:rPr lang="es-UY" dirty="0">
                <a:solidFill>
                  <a:srgbClr val="0070C0"/>
                </a:solidFill>
              </a:rPr>
              <a:t>Llamado y selección de 12 participantes para la única capacitación para farmacéuticos en Programa PROA</a:t>
            </a:r>
          </a:p>
          <a:p>
            <a:r>
              <a:rPr lang="es-UY" dirty="0">
                <a:solidFill>
                  <a:srgbClr val="0070C0"/>
                </a:solidFill>
              </a:rPr>
              <a:t>Participantes de Colombia (5), Costa Rica (6), Argentina (1)</a:t>
            </a:r>
          </a:p>
          <a:p>
            <a:r>
              <a:rPr lang="es-UY" dirty="0">
                <a:solidFill>
                  <a:srgbClr val="0070C0"/>
                </a:solidFill>
              </a:rPr>
              <a:t>De hospitales de alta, media y baja complejidad</a:t>
            </a:r>
          </a:p>
          <a:p>
            <a:r>
              <a:rPr lang="es-UY" dirty="0">
                <a:solidFill>
                  <a:srgbClr val="0070C0"/>
                </a:solidFill>
              </a:rPr>
              <a:t>De hospitales de capitales y de ciudades de diferente tamaño.</a:t>
            </a:r>
          </a:p>
          <a:p>
            <a:r>
              <a:rPr lang="es-UY" dirty="0">
                <a:solidFill>
                  <a:srgbClr val="0070C0"/>
                </a:solidFill>
              </a:rPr>
              <a:t>Acuerdo con generar una publicación conjunta de los trabajos realizados en el marco del entrenamiento en español, portugués e inglés.</a:t>
            </a:r>
          </a:p>
        </p:txBody>
      </p:sp>
      <p:sp>
        <p:nvSpPr>
          <p:cNvPr id="5" name="CuadroTexto 4">
            <a:extLst>
              <a:ext uri="{FF2B5EF4-FFF2-40B4-BE49-F238E27FC236}">
                <a16:creationId xmlns:a16="http://schemas.microsoft.com/office/drawing/2014/main" id="{B1A915B0-6C89-F2D0-75A0-8FC76CE780B8}"/>
              </a:ext>
            </a:extLst>
          </p:cNvPr>
          <p:cNvSpPr txBox="1"/>
          <p:nvPr/>
        </p:nvSpPr>
        <p:spPr>
          <a:xfrm>
            <a:off x="1268426" y="770194"/>
            <a:ext cx="9275495" cy="584775"/>
          </a:xfrm>
          <a:prstGeom prst="rect">
            <a:avLst/>
          </a:prstGeom>
          <a:noFill/>
        </p:spPr>
        <p:txBody>
          <a:bodyPr wrap="square">
            <a:spAutoFit/>
          </a:bodyPr>
          <a:lstStyle/>
          <a:p>
            <a:r>
              <a:rPr lang="es-UY" sz="3200" dirty="0">
                <a:solidFill>
                  <a:srgbClr val="0070C0"/>
                </a:solidFill>
              </a:rPr>
              <a:t>Resistencia Antimicrobiana: Grupo de Trabajo del FFA</a:t>
            </a:r>
            <a:endParaRPr lang="es-UY" sz="3200" dirty="0"/>
          </a:p>
        </p:txBody>
      </p:sp>
    </p:spTree>
    <p:extLst>
      <p:ext uri="{BB962C8B-B14F-4D97-AF65-F5344CB8AC3E}">
        <p14:creationId xmlns:p14="http://schemas.microsoft.com/office/powerpoint/2010/main" val="657839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052652-E3E9-BEA4-E4D0-BFDC0EB857C7}"/>
              </a:ext>
            </a:extLst>
          </p:cNvPr>
          <p:cNvSpPr>
            <a:spLocks noGrp="1"/>
          </p:cNvSpPr>
          <p:nvPr>
            <p:ph type="title"/>
          </p:nvPr>
        </p:nvSpPr>
        <p:spPr/>
        <p:txBody>
          <a:bodyPr/>
          <a:lstStyle/>
          <a:p>
            <a:r>
              <a:rPr lang="es-UY" dirty="0">
                <a:solidFill>
                  <a:srgbClr val="0070C0"/>
                </a:solidFill>
              </a:rPr>
              <a:t>Presentaciones en eventos</a:t>
            </a:r>
          </a:p>
        </p:txBody>
      </p:sp>
      <p:sp>
        <p:nvSpPr>
          <p:cNvPr id="3" name="Marcador de contenido 2">
            <a:extLst>
              <a:ext uri="{FF2B5EF4-FFF2-40B4-BE49-F238E27FC236}">
                <a16:creationId xmlns:a16="http://schemas.microsoft.com/office/drawing/2014/main" id="{63ED3E77-90FF-7024-409E-2B591EEA0A65}"/>
              </a:ext>
            </a:extLst>
          </p:cNvPr>
          <p:cNvSpPr>
            <a:spLocks noGrp="1"/>
          </p:cNvSpPr>
          <p:nvPr>
            <p:ph idx="1"/>
          </p:nvPr>
        </p:nvSpPr>
        <p:spPr>
          <a:xfrm>
            <a:off x="0" y="1628144"/>
            <a:ext cx="10515600" cy="4351338"/>
          </a:xfrm>
        </p:spPr>
        <p:txBody>
          <a:bodyPr/>
          <a:lstStyle/>
          <a:p>
            <a:pPr marL="0" indent="0" algn="ctr">
              <a:lnSpc>
                <a:spcPct val="100000"/>
              </a:lnSpc>
              <a:buNone/>
            </a:pPr>
            <a:r>
              <a:rPr lang="es-UY" sz="2800" dirty="0" err="1">
                <a:solidFill>
                  <a:srgbClr val="0070C0"/>
                </a:solidFill>
              </a:rPr>
              <a:t>Abstract</a:t>
            </a:r>
            <a:r>
              <a:rPr lang="es-UY" sz="2800" dirty="0">
                <a:solidFill>
                  <a:srgbClr val="0070C0"/>
                </a:solidFill>
              </a:rPr>
              <a:t> </a:t>
            </a:r>
            <a:r>
              <a:rPr lang="es-UY" sz="2800" dirty="0" err="1">
                <a:solidFill>
                  <a:srgbClr val="0070C0"/>
                </a:solidFill>
              </a:rPr>
              <a:t>N°</a:t>
            </a:r>
            <a:r>
              <a:rPr lang="es-UY" sz="2800" dirty="0">
                <a:solidFill>
                  <a:srgbClr val="0070C0"/>
                </a:solidFill>
              </a:rPr>
              <a:t> 501-HPS-077 – 21/09 – Congreso FIP2022</a:t>
            </a:r>
            <a:br>
              <a:rPr lang="es-UY" sz="3600" dirty="0"/>
            </a:br>
            <a:br>
              <a:rPr lang="es-UY" sz="3600" dirty="0"/>
            </a:br>
            <a:endParaRPr lang="es-UY" sz="3600" dirty="0"/>
          </a:p>
          <a:p>
            <a:endParaRPr lang="es-UY" dirty="0"/>
          </a:p>
        </p:txBody>
      </p:sp>
      <p:pic>
        <p:nvPicPr>
          <p:cNvPr id="5" name="Imagen 4">
            <a:extLst>
              <a:ext uri="{FF2B5EF4-FFF2-40B4-BE49-F238E27FC236}">
                <a16:creationId xmlns:a16="http://schemas.microsoft.com/office/drawing/2014/main" id="{67B2C3C7-40D6-CFB6-493B-3C6E1FF217A4}"/>
              </a:ext>
            </a:extLst>
          </p:cNvPr>
          <p:cNvPicPr>
            <a:picLocks noChangeAspect="1"/>
          </p:cNvPicPr>
          <p:nvPr/>
        </p:nvPicPr>
        <p:blipFill>
          <a:blip r:embed="rId2"/>
          <a:stretch>
            <a:fillRect/>
          </a:stretch>
        </p:blipFill>
        <p:spPr>
          <a:xfrm>
            <a:off x="441690" y="2572817"/>
            <a:ext cx="2643398" cy="3524530"/>
          </a:xfrm>
          <a:prstGeom prst="rect">
            <a:avLst/>
          </a:prstGeom>
        </p:spPr>
      </p:pic>
      <p:pic>
        <p:nvPicPr>
          <p:cNvPr id="6" name="Imagen 5">
            <a:extLst>
              <a:ext uri="{FF2B5EF4-FFF2-40B4-BE49-F238E27FC236}">
                <a16:creationId xmlns:a16="http://schemas.microsoft.com/office/drawing/2014/main" id="{6ECC3832-3C01-28F3-E86F-B544B6C16F9E}"/>
              </a:ext>
            </a:extLst>
          </p:cNvPr>
          <p:cNvPicPr>
            <a:picLocks noChangeAspect="1"/>
          </p:cNvPicPr>
          <p:nvPr/>
        </p:nvPicPr>
        <p:blipFill>
          <a:blip r:embed="rId3"/>
          <a:stretch>
            <a:fillRect/>
          </a:stretch>
        </p:blipFill>
        <p:spPr>
          <a:xfrm>
            <a:off x="3339818" y="2570794"/>
            <a:ext cx="4275292" cy="3206469"/>
          </a:xfrm>
          <a:prstGeom prst="rect">
            <a:avLst/>
          </a:prstGeom>
        </p:spPr>
      </p:pic>
      <p:pic>
        <p:nvPicPr>
          <p:cNvPr id="1028" name="Picture 4" descr="Seville 2022 - FIP Seville 2022">
            <a:extLst>
              <a:ext uri="{FF2B5EF4-FFF2-40B4-BE49-F238E27FC236}">
                <a16:creationId xmlns:a16="http://schemas.microsoft.com/office/drawing/2014/main" id="{E6BC890E-3893-A9CB-4583-F70384251B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9020" y="3307080"/>
            <a:ext cx="3219450" cy="141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151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5226FD-00CE-6609-4BA7-D33329D08DA2}"/>
              </a:ext>
            </a:extLst>
          </p:cNvPr>
          <p:cNvSpPr>
            <a:spLocks noGrp="1"/>
          </p:cNvSpPr>
          <p:nvPr>
            <p:ph type="title"/>
          </p:nvPr>
        </p:nvSpPr>
        <p:spPr/>
        <p:txBody>
          <a:bodyPr/>
          <a:lstStyle/>
          <a:p>
            <a:r>
              <a:rPr lang="es-UY" dirty="0">
                <a:solidFill>
                  <a:srgbClr val="0070C0"/>
                </a:solidFill>
              </a:rPr>
              <a:t>Presentaciones en eventos</a:t>
            </a:r>
          </a:p>
        </p:txBody>
      </p:sp>
      <p:pic>
        <p:nvPicPr>
          <p:cNvPr id="2050" name="Picture 2" descr="Tweets with replies by Susan Davis (@IDPharmProf) / Twitter">
            <a:extLst>
              <a:ext uri="{FF2B5EF4-FFF2-40B4-BE49-F238E27FC236}">
                <a16:creationId xmlns:a16="http://schemas.microsoft.com/office/drawing/2014/main" id="{0BE2B478-522A-DE3D-B51B-4944966F7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862" y="1690688"/>
            <a:ext cx="8685451" cy="434272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2CBCE7DA-03E7-0F45-95FB-56B52BF9DB7B}"/>
              </a:ext>
            </a:extLst>
          </p:cNvPr>
          <p:cNvPicPr>
            <a:picLocks noChangeAspect="1"/>
          </p:cNvPicPr>
          <p:nvPr/>
        </p:nvPicPr>
        <p:blipFill>
          <a:blip r:embed="rId3"/>
          <a:stretch>
            <a:fillRect/>
          </a:stretch>
        </p:blipFill>
        <p:spPr>
          <a:xfrm>
            <a:off x="7317813" y="365125"/>
            <a:ext cx="4124325" cy="1104900"/>
          </a:xfrm>
          <a:prstGeom prst="rect">
            <a:avLst/>
          </a:prstGeom>
        </p:spPr>
      </p:pic>
      <p:pic>
        <p:nvPicPr>
          <p:cNvPr id="2052" name="Picture 4" descr="José DÍAZ MADRIZ | University of Costa Rica, San José | UCR | Departamento  de Farmacología, Toxicología y Farmacodependencia">
            <a:extLst>
              <a:ext uri="{FF2B5EF4-FFF2-40B4-BE49-F238E27FC236}">
                <a16:creationId xmlns:a16="http://schemas.microsoft.com/office/drawing/2014/main" id="{112A5F11-064B-DE22-1DF5-3F5490B66E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7400" y="235743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741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ángulo 51">
            <a:extLst>
              <a:ext uri="{FF2B5EF4-FFF2-40B4-BE49-F238E27FC236}">
                <a16:creationId xmlns:a16="http://schemas.microsoft.com/office/drawing/2014/main" id="{9DA11ED4-0BF0-6327-CC0D-FE1A888C35DF}"/>
              </a:ext>
            </a:extLst>
          </p:cNvPr>
          <p:cNvSpPr/>
          <p:nvPr/>
        </p:nvSpPr>
        <p:spPr>
          <a:xfrm>
            <a:off x="-1" y="2075489"/>
            <a:ext cx="12192001" cy="40087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10" name="CuadroTexto 9">
            <a:extLst>
              <a:ext uri="{FF2B5EF4-FFF2-40B4-BE49-F238E27FC236}">
                <a16:creationId xmlns:a16="http://schemas.microsoft.com/office/drawing/2014/main" id="{3C5721B4-0362-7982-98F3-0DFA3C0EFC71}"/>
              </a:ext>
            </a:extLst>
          </p:cNvPr>
          <p:cNvSpPr txBox="1"/>
          <p:nvPr/>
        </p:nvSpPr>
        <p:spPr>
          <a:xfrm>
            <a:off x="1309399" y="31987"/>
            <a:ext cx="9068033" cy="923330"/>
          </a:xfrm>
          <a:prstGeom prst="rect">
            <a:avLst/>
          </a:prstGeom>
          <a:noFill/>
          <a:ln>
            <a:noFill/>
          </a:ln>
        </p:spPr>
        <p:txBody>
          <a:bodyPr wrap="square" rtlCol="0">
            <a:spAutoFit/>
          </a:bodyPr>
          <a:lstStyle/>
          <a:p>
            <a:pPr algn="ctr"/>
            <a:r>
              <a:rPr lang="en-US" b="1" dirty="0">
                <a:solidFill>
                  <a:srgbClr val="1F497D"/>
                </a:solidFill>
                <a:effectLst/>
              </a:rPr>
              <a:t>Improving Pharmacist Access to Training in Antimicrobial Stewardship in Latin American Countries: Partnership between the Pharmaceutical Forum of the Americas (PFA) and the Society of Infectious Diseases Pharmacists (SIDP)</a:t>
            </a:r>
            <a:endParaRPr lang="en-US" b="1" dirty="0">
              <a:solidFill>
                <a:srgbClr val="1F497D"/>
              </a:solidFill>
            </a:endParaRPr>
          </a:p>
        </p:txBody>
      </p:sp>
      <p:sp>
        <p:nvSpPr>
          <p:cNvPr id="11" name="CuadroTexto 10">
            <a:extLst>
              <a:ext uri="{FF2B5EF4-FFF2-40B4-BE49-F238E27FC236}">
                <a16:creationId xmlns:a16="http://schemas.microsoft.com/office/drawing/2014/main" id="{8420AE29-40E6-C8D6-97D7-D86C6CE4AB19}"/>
              </a:ext>
            </a:extLst>
          </p:cNvPr>
          <p:cNvSpPr txBox="1"/>
          <p:nvPr/>
        </p:nvSpPr>
        <p:spPr>
          <a:xfrm>
            <a:off x="0" y="969113"/>
            <a:ext cx="12192000" cy="307777"/>
          </a:xfrm>
          <a:prstGeom prst="rect">
            <a:avLst/>
          </a:prstGeom>
          <a:solidFill>
            <a:schemeClr val="accent5">
              <a:lumMod val="20000"/>
              <a:lumOff val="80000"/>
            </a:schemeClr>
          </a:solidFill>
        </p:spPr>
        <p:txBody>
          <a:bodyPr wrap="square" rtlCol="0">
            <a:spAutoFit/>
          </a:bodyPr>
          <a:lstStyle/>
          <a:p>
            <a:pPr algn="ctr"/>
            <a:r>
              <a:rPr lang="en-US" sz="800" dirty="0"/>
              <a:t>José Pablo Díaz-Madriz, Pharm.D </a:t>
            </a:r>
            <a:r>
              <a:rPr lang="en-US" sz="800" baseline="30000" dirty="0"/>
              <a:t>a</a:t>
            </a:r>
            <a:r>
              <a:rPr lang="en-US" sz="800" dirty="0"/>
              <a:t>, Jeffrey C. Pearson, Pharm.D </a:t>
            </a:r>
            <a:r>
              <a:rPr lang="en-US" sz="800" baseline="30000" dirty="0"/>
              <a:t>b</a:t>
            </a:r>
            <a:r>
              <a:rPr lang="en-US" sz="800" dirty="0"/>
              <a:t>, Meghan N. Jeffres, Pharm.D </a:t>
            </a:r>
            <a:r>
              <a:rPr lang="en-US" sz="800" baseline="30000" dirty="0"/>
              <a:t>c</a:t>
            </a:r>
            <a:r>
              <a:rPr lang="en-US" sz="800" dirty="0"/>
              <a:t>, Melissa D. Johnson, Pharm.D </a:t>
            </a:r>
            <a:r>
              <a:rPr lang="en-US" sz="800" baseline="30000" dirty="0"/>
              <a:t>d</a:t>
            </a:r>
            <a:r>
              <a:rPr lang="en-US" sz="800" dirty="0"/>
              <a:t>, Scott J. Bergman, Pharm.D </a:t>
            </a:r>
            <a:r>
              <a:rPr lang="en-US" sz="800" baseline="30000" dirty="0"/>
              <a:t>e</a:t>
            </a:r>
            <a:r>
              <a:rPr lang="en-US" sz="800" dirty="0"/>
              <a:t>, Eduardo Savio, Pharm. D </a:t>
            </a:r>
            <a:r>
              <a:rPr lang="en-US" sz="800" baseline="30000" dirty="0"/>
              <a:t>f</a:t>
            </a:r>
            <a:r>
              <a:rPr lang="en-US" sz="800" dirty="0"/>
              <a:t>.</a:t>
            </a:r>
            <a:endParaRPr lang="es-CR" sz="1000" dirty="0"/>
          </a:p>
          <a:p>
            <a:pPr algn="ctr"/>
            <a:r>
              <a:rPr lang="en-US" sz="600" dirty="0"/>
              <a:t>a. </a:t>
            </a:r>
            <a:r>
              <a:rPr lang="pt-BR" sz="600" dirty="0" err="1"/>
              <a:t>Clinical</a:t>
            </a:r>
            <a:r>
              <a:rPr lang="pt-BR" sz="600" dirty="0"/>
              <a:t> </a:t>
            </a:r>
            <a:r>
              <a:rPr lang="pt-BR" sz="600" dirty="0" err="1"/>
              <a:t>Pharmacy</a:t>
            </a:r>
            <a:r>
              <a:rPr lang="pt-BR" sz="600" dirty="0"/>
              <a:t> </a:t>
            </a:r>
            <a:r>
              <a:rPr lang="pt-BR" sz="600" dirty="0" err="1"/>
              <a:t>Coordinator</a:t>
            </a:r>
            <a:r>
              <a:rPr lang="pt-BR" sz="600" dirty="0"/>
              <a:t>, Cl</a:t>
            </a:r>
            <a:r>
              <a:rPr lang="es-CR" sz="600" dirty="0" err="1"/>
              <a:t>ínica</a:t>
            </a:r>
            <a:r>
              <a:rPr lang="es-CR" sz="600" dirty="0"/>
              <a:t> Bíblica Hospital, b. </a:t>
            </a:r>
            <a:r>
              <a:rPr lang="es-CR" sz="600" dirty="0" err="1"/>
              <a:t>Clinical</a:t>
            </a:r>
            <a:r>
              <a:rPr lang="es-CR" sz="600" dirty="0"/>
              <a:t> </a:t>
            </a:r>
            <a:r>
              <a:rPr lang="es-CR" sz="600" dirty="0" err="1"/>
              <a:t>Pharmacy</a:t>
            </a:r>
            <a:r>
              <a:rPr lang="es-CR" sz="600" dirty="0"/>
              <a:t> </a:t>
            </a:r>
            <a:r>
              <a:rPr lang="es-CR" sz="600" dirty="0" err="1"/>
              <a:t>Specialist</a:t>
            </a:r>
            <a:r>
              <a:rPr lang="es-CR" sz="600" dirty="0"/>
              <a:t> ID, Brigham and </a:t>
            </a:r>
            <a:r>
              <a:rPr lang="es-CR" sz="600" dirty="0" err="1"/>
              <a:t>Women's</a:t>
            </a:r>
            <a:r>
              <a:rPr lang="es-CR" sz="600" dirty="0"/>
              <a:t> Hospital c. </a:t>
            </a:r>
            <a:r>
              <a:rPr lang="es-CR" sz="600" dirty="0" err="1"/>
              <a:t>Associate</a:t>
            </a:r>
            <a:r>
              <a:rPr lang="es-CR" sz="600" dirty="0"/>
              <a:t> </a:t>
            </a:r>
            <a:r>
              <a:rPr lang="es-CR" sz="600" dirty="0" err="1"/>
              <a:t>Professor</a:t>
            </a:r>
            <a:r>
              <a:rPr lang="es-CR" sz="600" dirty="0"/>
              <a:t>, </a:t>
            </a:r>
            <a:r>
              <a:rPr lang="es-CR" sz="600" dirty="0" err="1"/>
              <a:t>University</a:t>
            </a:r>
            <a:r>
              <a:rPr lang="es-CR" sz="600" dirty="0"/>
              <a:t> </a:t>
            </a:r>
            <a:r>
              <a:rPr lang="es-CR" sz="600" dirty="0" err="1"/>
              <a:t>of</a:t>
            </a:r>
            <a:r>
              <a:rPr lang="es-CR" sz="600" dirty="0"/>
              <a:t> Colorado </a:t>
            </a:r>
            <a:r>
              <a:rPr lang="es-CR" sz="600" dirty="0" err="1"/>
              <a:t>Anschutz</a:t>
            </a:r>
            <a:r>
              <a:rPr lang="es-CR" sz="600" dirty="0"/>
              <a:t> Medical Campus, d. </a:t>
            </a:r>
            <a:r>
              <a:rPr lang="es-CR" sz="600" dirty="0" err="1"/>
              <a:t>Associate</a:t>
            </a:r>
            <a:r>
              <a:rPr lang="es-CR" sz="600" dirty="0"/>
              <a:t> </a:t>
            </a:r>
            <a:r>
              <a:rPr lang="es-CR" sz="600" dirty="0" err="1"/>
              <a:t>Professor</a:t>
            </a:r>
            <a:r>
              <a:rPr lang="es-CR" sz="600" dirty="0"/>
              <a:t>, Duke Center </a:t>
            </a:r>
            <a:r>
              <a:rPr lang="es-CR" sz="600" dirty="0" err="1"/>
              <a:t>for</a:t>
            </a:r>
            <a:r>
              <a:rPr lang="es-CR" sz="600" dirty="0"/>
              <a:t> </a:t>
            </a:r>
            <a:r>
              <a:rPr lang="es-CR" sz="600" dirty="0" err="1"/>
              <a:t>Antimicrobial</a:t>
            </a:r>
            <a:r>
              <a:rPr lang="es-CR" sz="600" dirty="0"/>
              <a:t> </a:t>
            </a:r>
            <a:r>
              <a:rPr lang="es-CR" sz="600" dirty="0" err="1"/>
              <a:t>Stewardship</a:t>
            </a:r>
            <a:r>
              <a:rPr lang="es-CR" sz="600" dirty="0"/>
              <a:t> and </a:t>
            </a:r>
            <a:r>
              <a:rPr lang="es-CR" sz="600" dirty="0" err="1"/>
              <a:t>Infection</a:t>
            </a:r>
            <a:r>
              <a:rPr lang="es-CR" sz="600" dirty="0"/>
              <a:t> </a:t>
            </a:r>
            <a:r>
              <a:rPr lang="es-CR" sz="600" dirty="0" err="1"/>
              <a:t>Prevention</a:t>
            </a:r>
            <a:r>
              <a:rPr lang="es-CR" sz="600" dirty="0"/>
              <a:t>, e. </a:t>
            </a:r>
            <a:r>
              <a:rPr lang="es-CR" sz="600" dirty="0" err="1"/>
              <a:t>Pharmacy</a:t>
            </a:r>
            <a:r>
              <a:rPr lang="es-CR" sz="600" dirty="0"/>
              <a:t> </a:t>
            </a:r>
            <a:r>
              <a:rPr lang="es-CR" sz="600" dirty="0" err="1"/>
              <a:t>Coordinator</a:t>
            </a:r>
            <a:r>
              <a:rPr lang="es-CR" sz="600" dirty="0"/>
              <a:t>, Nebraska Medicine, f. </a:t>
            </a:r>
            <a:r>
              <a:rPr lang="es-CR" sz="600" dirty="0" err="1"/>
              <a:t>Pharmaceutical</a:t>
            </a:r>
            <a:r>
              <a:rPr lang="es-CR" sz="600" dirty="0"/>
              <a:t> </a:t>
            </a:r>
            <a:r>
              <a:rPr lang="es-CR" sz="600" dirty="0" err="1"/>
              <a:t>Forum</a:t>
            </a:r>
            <a:r>
              <a:rPr lang="es-CR" sz="600" dirty="0"/>
              <a:t> </a:t>
            </a:r>
            <a:r>
              <a:rPr lang="es-CR" sz="600" dirty="0" err="1"/>
              <a:t>of</a:t>
            </a:r>
            <a:r>
              <a:rPr lang="es-CR" sz="600" dirty="0"/>
              <a:t> </a:t>
            </a:r>
            <a:r>
              <a:rPr lang="es-CR" sz="600" dirty="0" err="1"/>
              <a:t>the</a:t>
            </a:r>
            <a:r>
              <a:rPr lang="es-CR" sz="600" dirty="0"/>
              <a:t> </a:t>
            </a:r>
            <a:r>
              <a:rPr lang="es-CR" sz="600" dirty="0" err="1"/>
              <a:t>Americas</a:t>
            </a:r>
            <a:r>
              <a:rPr lang="es-CR" sz="600" dirty="0"/>
              <a:t>.</a:t>
            </a:r>
            <a:endParaRPr lang="en-US" sz="600" dirty="0"/>
          </a:p>
        </p:txBody>
      </p:sp>
      <p:sp>
        <p:nvSpPr>
          <p:cNvPr id="12" name="CuadroTexto 11">
            <a:extLst>
              <a:ext uri="{FF2B5EF4-FFF2-40B4-BE49-F238E27FC236}">
                <a16:creationId xmlns:a16="http://schemas.microsoft.com/office/drawing/2014/main" id="{7A7B7395-5B80-D82C-C4AE-52F3D908F0AD}"/>
              </a:ext>
            </a:extLst>
          </p:cNvPr>
          <p:cNvSpPr txBox="1"/>
          <p:nvPr/>
        </p:nvSpPr>
        <p:spPr>
          <a:xfrm>
            <a:off x="164051" y="1320451"/>
            <a:ext cx="1231712" cy="307777"/>
          </a:xfrm>
          <a:prstGeom prst="rect">
            <a:avLst/>
          </a:prstGeom>
          <a:solidFill>
            <a:schemeClr val="accent5"/>
          </a:solidFill>
        </p:spPr>
        <p:txBody>
          <a:bodyPr wrap="square" rtlCol="0">
            <a:spAutoFit/>
          </a:bodyPr>
          <a:lstStyle/>
          <a:p>
            <a:pPr algn="ctr"/>
            <a:r>
              <a:rPr lang="en-US" sz="1400" b="1" dirty="0">
                <a:solidFill>
                  <a:schemeClr val="bg1"/>
                </a:solidFill>
                <a:latin typeface="+mj-lt"/>
              </a:rPr>
              <a:t>Background</a:t>
            </a:r>
            <a:endParaRPr lang="es-CR" sz="1400" dirty="0">
              <a:solidFill>
                <a:schemeClr val="bg1"/>
              </a:solidFill>
              <a:latin typeface="+mj-lt"/>
            </a:endParaRPr>
          </a:p>
        </p:txBody>
      </p:sp>
      <p:sp>
        <p:nvSpPr>
          <p:cNvPr id="13" name="CuadroTexto 12">
            <a:extLst>
              <a:ext uri="{FF2B5EF4-FFF2-40B4-BE49-F238E27FC236}">
                <a16:creationId xmlns:a16="http://schemas.microsoft.com/office/drawing/2014/main" id="{0D19D26C-010E-8153-97C1-7A0A9E0ED897}"/>
              </a:ext>
            </a:extLst>
          </p:cNvPr>
          <p:cNvSpPr txBox="1"/>
          <p:nvPr/>
        </p:nvSpPr>
        <p:spPr>
          <a:xfrm>
            <a:off x="190285" y="2744182"/>
            <a:ext cx="2534038" cy="1015663"/>
          </a:xfrm>
          <a:prstGeom prst="rect">
            <a:avLst/>
          </a:prstGeom>
          <a:solidFill>
            <a:schemeClr val="accent5">
              <a:lumMod val="40000"/>
              <a:lumOff val="60000"/>
            </a:schemeClr>
          </a:solidFill>
          <a:ln>
            <a:solidFill>
              <a:schemeClr val="tx1"/>
            </a:solidFill>
          </a:ln>
        </p:spPr>
        <p:txBody>
          <a:bodyPr wrap="square" rtlCol="0">
            <a:spAutoFit/>
          </a:bodyPr>
          <a:lstStyle/>
          <a:p>
            <a:pPr algn="just"/>
            <a:r>
              <a:rPr lang="en-US" sz="1200" dirty="0"/>
              <a:t>Pharmacist members of associations belonging to the PFA (</a:t>
            </a:r>
            <a:r>
              <a:rPr lang="en-US" sz="1200" b="1" dirty="0"/>
              <a:t>9 LatAm countries</a:t>
            </a:r>
            <a:r>
              <a:rPr lang="en-US" sz="1200" dirty="0"/>
              <a:t>) were invited to apply for the </a:t>
            </a:r>
            <a:r>
              <a:rPr lang="en-US" sz="1200" b="1" dirty="0"/>
              <a:t>SIDP AMS Certificate Program (SIDP-CP) </a:t>
            </a:r>
            <a:r>
              <a:rPr lang="en-US" sz="1200" dirty="0"/>
              <a:t>with additional mentoring</a:t>
            </a:r>
          </a:p>
        </p:txBody>
      </p:sp>
      <p:sp>
        <p:nvSpPr>
          <p:cNvPr id="15" name="CuadroTexto 14">
            <a:extLst>
              <a:ext uri="{FF2B5EF4-FFF2-40B4-BE49-F238E27FC236}">
                <a16:creationId xmlns:a16="http://schemas.microsoft.com/office/drawing/2014/main" id="{D31A61A7-E118-8175-C027-CF704BB7B1C4}"/>
              </a:ext>
            </a:extLst>
          </p:cNvPr>
          <p:cNvSpPr txBox="1"/>
          <p:nvPr/>
        </p:nvSpPr>
        <p:spPr>
          <a:xfrm>
            <a:off x="1408904" y="6152490"/>
            <a:ext cx="10552213" cy="523220"/>
          </a:xfrm>
          <a:prstGeom prst="rect">
            <a:avLst/>
          </a:prstGeom>
          <a:noFill/>
        </p:spPr>
        <p:txBody>
          <a:bodyPr wrap="square" rtlCol="0">
            <a:spAutoFit/>
          </a:bodyPr>
          <a:lstStyle/>
          <a:p>
            <a:pPr algn="just"/>
            <a:r>
              <a:rPr lang="en-US" sz="1400" b="1" dirty="0">
                <a:effectLst/>
              </a:rPr>
              <a:t>Incorporating </a:t>
            </a:r>
            <a:r>
              <a:rPr lang="en-US" sz="1400" b="1" dirty="0"/>
              <a:t>AMS </a:t>
            </a:r>
            <a:r>
              <a:rPr lang="en-US" sz="1400" b="1" dirty="0">
                <a:effectLst/>
              </a:rPr>
              <a:t>in all healthcare institutions worldwide is vital in the fight to slow antimicrobial resistance. Partnerships like this one between PFA and SIDP can inform future planning for expansion of AMS training.</a:t>
            </a:r>
            <a:endParaRPr lang="en-US" sz="1400" b="1" dirty="0"/>
          </a:p>
        </p:txBody>
      </p:sp>
      <p:sp>
        <p:nvSpPr>
          <p:cNvPr id="16" name="Rectángulo 33">
            <a:extLst>
              <a:ext uri="{FF2B5EF4-FFF2-40B4-BE49-F238E27FC236}">
                <a16:creationId xmlns:a16="http://schemas.microsoft.com/office/drawing/2014/main" id="{038A7D7B-AFCE-EB23-5B75-A05E5F72993F}"/>
              </a:ext>
            </a:extLst>
          </p:cNvPr>
          <p:cNvSpPr/>
          <p:nvPr/>
        </p:nvSpPr>
        <p:spPr>
          <a:xfrm>
            <a:off x="0" y="6731936"/>
            <a:ext cx="12192723" cy="149163"/>
          </a:xfrm>
          <a:prstGeom prst="rect">
            <a:avLst/>
          </a:prstGeom>
          <a:solidFill>
            <a:schemeClr val="accent5">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lIns="25801" tIns="12900" rIns="25801" bIns="12900">
            <a:spAutoFit/>
          </a:bodyPr>
          <a:lstStyle/>
          <a:p>
            <a:r>
              <a:rPr lang="en-US" sz="800" b="1" dirty="0"/>
              <a:t>Contact: José Pablo Díaz Madriz (</a:t>
            </a:r>
            <a:r>
              <a:rPr lang="en-US" sz="800" b="1" dirty="0">
                <a:hlinkClick r:id="rId2"/>
              </a:rPr>
              <a:t>jp.diazm27@gmail.com</a:t>
            </a:r>
            <a:r>
              <a:rPr lang="en-US" sz="800" b="1" dirty="0"/>
              <a:t>) 	      Authors of this presentation have nothing to disclose concerning possible financial or personal relationships with commercial entities that may have a direct or indirect interest in the subject matter of this presentation. </a:t>
            </a:r>
          </a:p>
        </p:txBody>
      </p:sp>
      <p:sp>
        <p:nvSpPr>
          <p:cNvPr id="3" name="CuadroTexto 2">
            <a:extLst>
              <a:ext uri="{FF2B5EF4-FFF2-40B4-BE49-F238E27FC236}">
                <a16:creationId xmlns:a16="http://schemas.microsoft.com/office/drawing/2014/main" id="{2DD82865-4306-2D45-6F90-AE40C0D6FC9C}"/>
              </a:ext>
            </a:extLst>
          </p:cNvPr>
          <p:cNvSpPr txBox="1"/>
          <p:nvPr/>
        </p:nvSpPr>
        <p:spPr>
          <a:xfrm>
            <a:off x="4554308" y="1312496"/>
            <a:ext cx="3083371" cy="646331"/>
          </a:xfrm>
          <a:prstGeom prst="rect">
            <a:avLst/>
          </a:prstGeom>
          <a:noFill/>
        </p:spPr>
        <p:txBody>
          <a:bodyPr wrap="square" rtlCol="0">
            <a:spAutoFit/>
          </a:bodyPr>
          <a:lstStyle/>
          <a:p>
            <a:r>
              <a:rPr lang="en-US" sz="1200" b="1" dirty="0"/>
              <a:t>S</a:t>
            </a:r>
            <a:r>
              <a:rPr lang="en-US" sz="1200" b="1" dirty="0">
                <a:effectLst/>
              </a:rPr>
              <a:t>ignificant barrier: </a:t>
            </a:r>
            <a:r>
              <a:rPr lang="en-US" sz="1200" dirty="0"/>
              <a:t>L</a:t>
            </a:r>
            <a:r>
              <a:rPr lang="en-US" sz="1200" dirty="0">
                <a:effectLst/>
              </a:rPr>
              <a:t>ack of clinical pharmacists with specialized training and </a:t>
            </a:r>
            <a:r>
              <a:rPr lang="en-US" sz="1200" dirty="0"/>
              <a:t>n</a:t>
            </a:r>
            <a:r>
              <a:rPr lang="en-US" sz="1200" dirty="0">
                <a:effectLst/>
              </a:rPr>
              <a:t>o residency programs or certifications available. </a:t>
            </a:r>
            <a:endParaRPr lang="es-CR" sz="1200" dirty="0"/>
          </a:p>
        </p:txBody>
      </p:sp>
      <p:sp>
        <p:nvSpPr>
          <p:cNvPr id="4" name="CuadroTexto 3">
            <a:extLst>
              <a:ext uri="{FF2B5EF4-FFF2-40B4-BE49-F238E27FC236}">
                <a16:creationId xmlns:a16="http://schemas.microsoft.com/office/drawing/2014/main" id="{B6B42A88-9B2A-FFE0-3760-92D6DF5627EC}"/>
              </a:ext>
            </a:extLst>
          </p:cNvPr>
          <p:cNvSpPr txBox="1"/>
          <p:nvPr/>
        </p:nvSpPr>
        <p:spPr>
          <a:xfrm>
            <a:off x="8329340" y="1306604"/>
            <a:ext cx="3001775" cy="646331"/>
          </a:xfrm>
          <a:prstGeom prst="rect">
            <a:avLst/>
          </a:prstGeom>
          <a:noFill/>
        </p:spPr>
        <p:txBody>
          <a:bodyPr wrap="square" rtlCol="0">
            <a:spAutoFit/>
          </a:bodyPr>
          <a:lstStyle/>
          <a:p>
            <a:r>
              <a:rPr lang="en-US" sz="1200" b="1" dirty="0"/>
              <a:t>Partnership between PFA and SIDP Innovative Program:  </a:t>
            </a:r>
            <a:r>
              <a:rPr lang="en-US" sz="1200" dirty="0"/>
              <a:t>Specialized training and mentoring for pharmacists from LatAm.</a:t>
            </a:r>
            <a:r>
              <a:rPr lang="en-US" sz="1200" dirty="0">
                <a:effectLst/>
              </a:rPr>
              <a:t> </a:t>
            </a:r>
            <a:endParaRPr lang="es-CR" sz="1200" dirty="0"/>
          </a:p>
        </p:txBody>
      </p:sp>
      <p:sp>
        <p:nvSpPr>
          <p:cNvPr id="6" name="CuadroTexto 5">
            <a:extLst>
              <a:ext uri="{FF2B5EF4-FFF2-40B4-BE49-F238E27FC236}">
                <a16:creationId xmlns:a16="http://schemas.microsoft.com/office/drawing/2014/main" id="{1CF53E38-CE32-598A-A748-914A1FD0AE1A}"/>
              </a:ext>
            </a:extLst>
          </p:cNvPr>
          <p:cNvSpPr txBox="1"/>
          <p:nvPr/>
        </p:nvSpPr>
        <p:spPr>
          <a:xfrm>
            <a:off x="1408904" y="1299978"/>
            <a:ext cx="2534038" cy="646331"/>
          </a:xfrm>
          <a:prstGeom prst="rect">
            <a:avLst/>
          </a:prstGeom>
          <a:noFill/>
        </p:spPr>
        <p:txBody>
          <a:bodyPr wrap="square" rtlCol="0">
            <a:spAutoFit/>
          </a:bodyPr>
          <a:lstStyle/>
          <a:p>
            <a:r>
              <a:rPr lang="en-US" sz="1200" dirty="0">
                <a:effectLst/>
              </a:rPr>
              <a:t>Antimicrobial stewardship programs (AMS) in </a:t>
            </a:r>
            <a:r>
              <a:rPr lang="en-US" sz="1200" b="1" dirty="0">
                <a:effectLst/>
              </a:rPr>
              <a:t>Latin America </a:t>
            </a:r>
            <a:r>
              <a:rPr lang="en-US" sz="1200" dirty="0">
                <a:effectLst/>
              </a:rPr>
              <a:t>(LatAm) have varying degrees of development. </a:t>
            </a:r>
            <a:endParaRPr lang="es-CR" sz="1200" dirty="0"/>
          </a:p>
        </p:txBody>
      </p:sp>
      <p:pic>
        <p:nvPicPr>
          <p:cNvPr id="20" name="Imagen 19" descr="Mapa&#10;&#10;Descripción generada automáticamente">
            <a:extLst>
              <a:ext uri="{FF2B5EF4-FFF2-40B4-BE49-F238E27FC236}">
                <a16:creationId xmlns:a16="http://schemas.microsoft.com/office/drawing/2014/main" id="{99E6A81E-667F-DFC0-9BC0-2FAA9F68ED6B}"/>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873405" y="1323913"/>
            <a:ext cx="601792" cy="680923"/>
          </a:xfrm>
          <a:prstGeom prst="rect">
            <a:avLst/>
          </a:prstGeom>
        </p:spPr>
      </p:pic>
      <p:sp>
        <p:nvSpPr>
          <p:cNvPr id="27" name="CuadroTexto 26">
            <a:extLst>
              <a:ext uri="{FF2B5EF4-FFF2-40B4-BE49-F238E27FC236}">
                <a16:creationId xmlns:a16="http://schemas.microsoft.com/office/drawing/2014/main" id="{37D54524-85B8-6750-23A3-33AD9CC642C2}"/>
              </a:ext>
            </a:extLst>
          </p:cNvPr>
          <p:cNvSpPr txBox="1"/>
          <p:nvPr/>
        </p:nvSpPr>
        <p:spPr>
          <a:xfrm>
            <a:off x="180622" y="2230649"/>
            <a:ext cx="1843094" cy="307777"/>
          </a:xfrm>
          <a:prstGeom prst="rect">
            <a:avLst/>
          </a:prstGeom>
          <a:solidFill>
            <a:schemeClr val="accent5"/>
          </a:solidFill>
        </p:spPr>
        <p:txBody>
          <a:bodyPr wrap="square" rtlCol="0">
            <a:spAutoFit/>
          </a:bodyPr>
          <a:lstStyle/>
          <a:p>
            <a:pPr algn="ctr"/>
            <a:r>
              <a:rPr lang="en-US" sz="1400" b="1" dirty="0">
                <a:solidFill>
                  <a:schemeClr val="bg1"/>
                </a:solidFill>
                <a:latin typeface="+mj-lt"/>
              </a:rPr>
              <a:t>Methods and  Results</a:t>
            </a:r>
            <a:endParaRPr lang="es-CR" sz="1400" dirty="0">
              <a:solidFill>
                <a:schemeClr val="bg1"/>
              </a:solidFill>
              <a:latin typeface="+mj-lt"/>
            </a:endParaRPr>
          </a:p>
        </p:txBody>
      </p:sp>
      <p:sp>
        <p:nvSpPr>
          <p:cNvPr id="28" name="CuadroTexto 27">
            <a:extLst>
              <a:ext uri="{FF2B5EF4-FFF2-40B4-BE49-F238E27FC236}">
                <a16:creationId xmlns:a16="http://schemas.microsoft.com/office/drawing/2014/main" id="{11E84D80-9B16-BA80-0396-BCAE91287C0F}"/>
              </a:ext>
            </a:extLst>
          </p:cNvPr>
          <p:cNvSpPr txBox="1"/>
          <p:nvPr/>
        </p:nvSpPr>
        <p:spPr>
          <a:xfrm>
            <a:off x="180486" y="4108792"/>
            <a:ext cx="2534038" cy="646331"/>
          </a:xfrm>
          <a:prstGeom prst="rect">
            <a:avLst/>
          </a:prstGeom>
          <a:solidFill>
            <a:schemeClr val="accent5">
              <a:lumMod val="40000"/>
              <a:lumOff val="60000"/>
            </a:schemeClr>
          </a:solidFill>
          <a:ln>
            <a:solidFill>
              <a:schemeClr val="tx1"/>
            </a:solidFill>
          </a:ln>
        </p:spPr>
        <p:txBody>
          <a:bodyPr wrap="square" rtlCol="0">
            <a:spAutoFit/>
          </a:bodyPr>
          <a:lstStyle/>
          <a:p>
            <a:pPr algn="just"/>
            <a:r>
              <a:rPr lang="en-US" sz="1200" dirty="0"/>
              <a:t>Selection based on employment status, support from hospital leadership, and  level of English. </a:t>
            </a:r>
          </a:p>
        </p:txBody>
      </p:sp>
      <p:sp>
        <p:nvSpPr>
          <p:cNvPr id="29" name="CuadroTexto 28">
            <a:extLst>
              <a:ext uri="{FF2B5EF4-FFF2-40B4-BE49-F238E27FC236}">
                <a16:creationId xmlns:a16="http://schemas.microsoft.com/office/drawing/2014/main" id="{6C7AD339-2768-5955-C3E3-2A453DA45462}"/>
              </a:ext>
            </a:extLst>
          </p:cNvPr>
          <p:cNvSpPr txBox="1"/>
          <p:nvPr/>
        </p:nvSpPr>
        <p:spPr>
          <a:xfrm>
            <a:off x="190285" y="5125628"/>
            <a:ext cx="2534038" cy="830997"/>
          </a:xfrm>
          <a:prstGeom prst="rect">
            <a:avLst/>
          </a:prstGeom>
          <a:solidFill>
            <a:schemeClr val="accent5">
              <a:lumMod val="40000"/>
              <a:lumOff val="60000"/>
            </a:schemeClr>
          </a:solidFill>
          <a:ln>
            <a:solidFill>
              <a:schemeClr val="tx1"/>
            </a:solidFill>
          </a:ln>
        </p:spPr>
        <p:txBody>
          <a:bodyPr wrap="square" rtlCol="0">
            <a:spAutoFit/>
          </a:bodyPr>
          <a:lstStyle/>
          <a:p>
            <a:pPr algn="just"/>
            <a:r>
              <a:rPr lang="en-US" sz="1200" dirty="0"/>
              <a:t>	</a:t>
            </a:r>
          </a:p>
          <a:p>
            <a:pPr algn="just"/>
            <a:endParaRPr lang="en-US" sz="1200" dirty="0"/>
          </a:p>
          <a:p>
            <a:pPr algn="just"/>
            <a:endParaRPr lang="en-US" sz="1200" dirty="0"/>
          </a:p>
          <a:p>
            <a:pPr algn="just"/>
            <a:endParaRPr lang="en-US" sz="1200" dirty="0"/>
          </a:p>
        </p:txBody>
      </p:sp>
      <p:pic>
        <p:nvPicPr>
          <p:cNvPr id="37" name="Imagen 36" descr="Imagen que contiene firmar, señal, dibujo, alimentos&#10;&#10;Descripción generada automáticamente">
            <a:extLst>
              <a:ext uri="{FF2B5EF4-FFF2-40B4-BE49-F238E27FC236}">
                <a16:creationId xmlns:a16="http://schemas.microsoft.com/office/drawing/2014/main" id="{249AA75F-D2ED-E374-452A-5015D3DDAF2F}"/>
              </a:ext>
            </a:extLst>
          </p:cNvPr>
          <p:cNvPicPr>
            <a:picLocks noChangeAspect="1"/>
          </p:cNvPicPr>
          <p:nvPr/>
        </p:nvPicPr>
        <p:blipFill rotWithShape="1">
          <a:blip r:embed="rId5">
            <a:extLst>
              <a:ext uri="{28A0092B-C50C-407E-A947-70E740481C1C}">
                <a14:useLocalDpi xmlns:a14="http://schemas.microsoft.com/office/drawing/2010/main" val="0"/>
              </a:ext>
            </a:extLst>
          </a:blip>
          <a:srcRect t="-1" r="44267" b="-18006"/>
          <a:stretch/>
        </p:blipFill>
        <p:spPr>
          <a:xfrm>
            <a:off x="10255982" y="160976"/>
            <a:ext cx="1553803" cy="681733"/>
          </a:xfrm>
          <a:prstGeom prst="rect">
            <a:avLst/>
          </a:prstGeom>
        </p:spPr>
      </p:pic>
      <p:graphicFrame>
        <p:nvGraphicFramePr>
          <p:cNvPr id="39" name="Tabla 17">
            <a:extLst>
              <a:ext uri="{FF2B5EF4-FFF2-40B4-BE49-F238E27FC236}">
                <a16:creationId xmlns:a16="http://schemas.microsoft.com/office/drawing/2014/main" id="{30C4D718-6799-8E0B-F006-B0D767B2DC0F}"/>
              </a:ext>
            </a:extLst>
          </p:cNvPr>
          <p:cNvGraphicFramePr>
            <a:graphicFrameLocks noGrp="1"/>
          </p:cNvGraphicFramePr>
          <p:nvPr/>
        </p:nvGraphicFramePr>
        <p:xfrm>
          <a:off x="8120655" y="2311393"/>
          <a:ext cx="3990863" cy="3561098"/>
        </p:xfrm>
        <a:graphic>
          <a:graphicData uri="http://schemas.openxmlformats.org/drawingml/2006/table">
            <a:tbl>
              <a:tblPr firstRow="1" bandRow="1">
                <a:tableStyleId>{5C22544A-7EE6-4342-B048-85BDC9FD1C3A}</a:tableStyleId>
              </a:tblPr>
              <a:tblGrid>
                <a:gridCol w="826234">
                  <a:extLst>
                    <a:ext uri="{9D8B030D-6E8A-4147-A177-3AD203B41FA5}">
                      <a16:colId xmlns:a16="http://schemas.microsoft.com/office/drawing/2014/main" val="2005103566"/>
                    </a:ext>
                  </a:extLst>
                </a:gridCol>
                <a:gridCol w="2079029">
                  <a:extLst>
                    <a:ext uri="{9D8B030D-6E8A-4147-A177-3AD203B41FA5}">
                      <a16:colId xmlns:a16="http://schemas.microsoft.com/office/drawing/2014/main" val="3554675001"/>
                    </a:ext>
                  </a:extLst>
                </a:gridCol>
                <a:gridCol w="1085600">
                  <a:extLst>
                    <a:ext uri="{9D8B030D-6E8A-4147-A177-3AD203B41FA5}">
                      <a16:colId xmlns:a16="http://schemas.microsoft.com/office/drawing/2014/main" val="1763759674"/>
                    </a:ext>
                  </a:extLst>
                </a:gridCol>
              </a:tblGrid>
              <a:tr h="340627">
                <a:tc gridSpan="3">
                  <a:txBody>
                    <a:bodyPr/>
                    <a:lstStyle/>
                    <a:p>
                      <a:pPr algn="ctr"/>
                      <a:r>
                        <a:rPr lang="es-CR" sz="1600" b="1" kern="1200" dirty="0">
                          <a:solidFill>
                            <a:schemeClr val="lt1"/>
                          </a:solidFill>
                          <a:latin typeface="+mj-lt"/>
                          <a:ea typeface="+mn-ea"/>
                          <a:cs typeface="+mn-cs"/>
                        </a:rPr>
                        <a:t>SIDP AMS Certificate Program</a:t>
                      </a:r>
                      <a:r>
                        <a:rPr lang="en-US" sz="1600" b="1" kern="1200" dirty="0">
                          <a:solidFill>
                            <a:schemeClr val="lt1"/>
                          </a:solidFill>
                          <a:latin typeface="+mj-lt"/>
                          <a:ea typeface="+mn-ea"/>
                          <a:cs typeface="+mn-cs"/>
                        </a:rPr>
                        <a:t> </a:t>
                      </a:r>
                      <a:r>
                        <a:rPr lang="en-US" sz="1600" dirty="0">
                          <a:latin typeface="+mj-lt"/>
                        </a:rPr>
                        <a:t>Goals</a:t>
                      </a:r>
                      <a:endParaRPr lang="es-CR" sz="1600" dirty="0">
                        <a:latin typeface="+mj-lt"/>
                      </a:endParaRPr>
                    </a:p>
                  </a:txBody>
                  <a:tcPr/>
                </a:tc>
                <a:tc hMerge="1">
                  <a:txBody>
                    <a:bodyPr/>
                    <a:lstStyle/>
                    <a:p>
                      <a:endParaRPr lang="es-CR" dirty="0"/>
                    </a:p>
                  </a:txBody>
                  <a:tcPr/>
                </a:tc>
                <a:tc hMerge="1">
                  <a:txBody>
                    <a:bodyPr/>
                    <a:lstStyle/>
                    <a:p>
                      <a:endParaRPr lang="es-CR" dirty="0"/>
                    </a:p>
                  </a:txBody>
                  <a:tcPr/>
                </a:tc>
                <a:extLst>
                  <a:ext uri="{0D108BD9-81ED-4DB2-BD59-A6C34878D82A}">
                    <a16:rowId xmlns:a16="http://schemas.microsoft.com/office/drawing/2014/main" val="2235516654"/>
                  </a:ext>
                </a:extLst>
              </a:tr>
              <a:tr h="1579270">
                <a:tc gridSpan="3">
                  <a:txBody>
                    <a:bodyPr/>
                    <a:lstStyle/>
                    <a:p>
                      <a:pPr marL="228600" indent="-228600" algn="just">
                        <a:lnSpc>
                          <a:spcPct val="100000"/>
                        </a:lnSpc>
                        <a:buFont typeface="+mj-lt"/>
                        <a:buAutoNum type="arabicPeriod"/>
                      </a:pPr>
                      <a:r>
                        <a:rPr lang="en-US" sz="1200" b="0" dirty="0"/>
                        <a:t>Outline the essentials necessary in AMS</a:t>
                      </a:r>
                    </a:p>
                    <a:p>
                      <a:pPr marL="228600" indent="-228600" algn="just">
                        <a:lnSpc>
                          <a:spcPct val="100000"/>
                        </a:lnSpc>
                        <a:buFont typeface="+mj-lt"/>
                        <a:buAutoNum type="arabicPeriod"/>
                      </a:pPr>
                      <a:r>
                        <a:rPr lang="en-US" sz="1200" b="0" dirty="0"/>
                        <a:t>Identify the skills needed to establish an AMS program</a:t>
                      </a:r>
                    </a:p>
                    <a:p>
                      <a:pPr marL="228600" indent="-228600" algn="just">
                        <a:lnSpc>
                          <a:spcPct val="100000"/>
                        </a:lnSpc>
                        <a:buFont typeface="+mj-lt"/>
                        <a:buAutoNum type="arabicPeriod"/>
                      </a:pPr>
                      <a:r>
                        <a:rPr lang="en-US" sz="1200" b="0" dirty="0"/>
                        <a:t>Implement interventions to improve patient care, minimize resistance and cost, and prolong the longevity of antimicrobials </a:t>
                      </a:r>
                    </a:p>
                    <a:p>
                      <a:pPr marL="228600" indent="-228600" algn="just">
                        <a:lnSpc>
                          <a:spcPct val="100000"/>
                        </a:lnSpc>
                        <a:buFont typeface="+mj-lt"/>
                        <a:buAutoNum type="arabicPeriod"/>
                      </a:pPr>
                      <a:r>
                        <a:rPr lang="en-US" sz="1200" b="0" dirty="0"/>
                        <a:t>Explain how to evaluate the effectiveness of the AMS</a:t>
                      </a:r>
                    </a:p>
                    <a:p>
                      <a:pPr marL="228600" indent="-228600" algn="just">
                        <a:lnSpc>
                          <a:spcPct val="100000"/>
                        </a:lnSpc>
                        <a:buFont typeface="+mj-lt"/>
                        <a:buAutoNum type="arabicPeriod"/>
                      </a:pPr>
                      <a:r>
                        <a:rPr lang="en-US" sz="1200" b="0" dirty="0"/>
                        <a:t>Define the interaction between pharmacy and IC</a:t>
                      </a:r>
                    </a:p>
                    <a:p>
                      <a:pPr marL="0" indent="0" algn="just">
                        <a:lnSpc>
                          <a:spcPct val="100000"/>
                        </a:lnSpc>
                        <a:buFont typeface="+mj-lt"/>
                        <a:buNone/>
                      </a:pPr>
                      <a:endParaRPr lang="en-US" sz="1200" b="0" dirty="0"/>
                    </a:p>
                  </a:txBody>
                  <a:tcPr/>
                </a:tc>
                <a:tc hMerge="1">
                  <a:txBody>
                    <a:bodyPr/>
                    <a:lstStyle/>
                    <a:p>
                      <a:endParaRPr lang="es-CR" dirty="0"/>
                    </a:p>
                  </a:txBody>
                  <a:tcPr/>
                </a:tc>
                <a:tc hMerge="1">
                  <a:txBody>
                    <a:bodyPr/>
                    <a:lstStyle/>
                    <a:p>
                      <a:endParaRPr lang="es-CR" dirty="0"/>
                    </a:p>
                  </a:txBody>
                  <a:tcPr/>
                </a:tc>
                <a:extLst>
                  <a:ext uri="{0D108BD9-81ED-4DB2-BD59-A6C34878D82A}">
                    <a16:rowId xmlns:a16="http://schemas.microsoft.com/office/drawing/2014/main" val="1967145755"/>
                  </a:ext>
                </a:extLst>
              </a:tr>
              <a:tr h="340627">
                <a:tc gridSpan="3">
                  <a:txBody>
                    <a:bodyPr/>
                    <a:lstStyle/>
                    <a:p>
                      <a:pPr marL="0" algn="ctr" defTabSz="914400" rtl="0" eaLnBrk="1" latinLnBrk="0" hangingPunct="1"/>
                      <a:r>
                        <a:rPr lang="es-CR" sz="1600" b="1" kern="1200" dirty="0">
                          <a:solidFill>
                            <a:schemeClr val="lt1"/>
                          </a:solidFill>
                          <a:latin typeface="+mn-lt"/>
                          <a:ea typeface="+mn-ea"/>
                          <a:cs typeface="+mn-cs"/>
                        </a:rPr>
                        <a:t>SIDP AMS Certificate </a:t>
                      </a:r>
                      <a:r>
                        <a:rPr lang="en-US" sz="1600" b="1" kern="1200" dirty="0">
                          <a:solidFill>
                            <a:schemeClr val="lt1"/>
                          </a:solidFill>
                          <a:latin typeface="+mj-lt"/>
                          <a:ea typeface="+mn-ea"/>
                          <a:cs typeface="+mn-cs"/>
                        </a:rPr>
                        <a:t>Program Structure</a:t>
                      </a:r>
                      <a:endParaRPr lang="es-CR" sz="1600" b="1" kern="1200" dirty="0">
                        <a:solidFill>
                          <a:schemeClr val="lt1"/>
                        </a:solidFill>
                        <a:latin typeface="+mj-lt"/>
                        <a:ea typeface="+mn-ea"/>
                        <a:cs typeface="+mn-cs"/>
                      </a:endParaRPr>
                    </a:p>
                  </a:txBody>
                  <a:tcPr>
                    <a:solidFill>
                      <a:schemeClr val="accent6"/>
                    </a:solidFill>
                  </a:tcPr>
                </a:tc>
                <a:tc hMerge="1">
                  <a:txBody>
                    <a:bodyPr/>
                    <a:lstStyle/>
                    <a:p>
                      <a:pPr marL="0" algn="l" defTabSz="914400" rtl="0" eaLnBrk="1" latinLnBrk="0" hangingPunct="1"/>
                      <a:endParaRPr lang="es-CR" sz="1800" b="1" kern="1200" dirty="0">
                        <a:solidFill>
                          <a:schemeClr val="lt1"/>
                        </a:solidFill>
                        <a:latin typeface="+mn-lt"/>
                        <a:ea typeface="+mn-ea"/>
                        <a:cs typeface="+mn-cs"/>
                      </a:endParaRPr>
                    </a:p>
                  </a:txBody>
                  <a:tcPr>
                    <a:solidFill>
                      <a:schemeClr val="accent1"/>
                    </a:solidFill>
                  </a:tcPr>
                </a:tc>
                <a:tc hMerge="1">
                  <a:txBody>
                    <a:bodyPr/>
                    <a:lstStyle/>
                    <a:p>
                      <a:pPr marL="0" algn="l" defTabSz="914400" rtl="0" eaLnBrk="1" latinLnBrk="0" hangingPunct="1"/>
                      <a:endParaRPr lang="es-CR" sz="1800" b="1" kern="1200" dirty="0">
                        <a:solidFill>
                          <a:schemeClr val="lt1"/>
                        </a:solidFill>
                        <a:latin typeface="+mn-lt"/>
                        <a:ea typeface="+mn-ea"/>
                        <a:cs typeface="+mn-cs"/>
                      </a:endParaRPr>
                    </a:p>
                  </a:txBody>
                  <a:tcPr>
                    <a:solidFill>
                      <a:schemeClr val="accent1"/>
                    </a:solidFill>
                  </a:tcPr>
                </a:tc>
                <a:extLst>
                  <a:ext uri="{0D108BD9-81ED-4DB2-BD59-A6C34878D82A}">
                    <a16:rowId xmlns:a16="http://schemas.microsoft.com/office/drawing/2014/main" val="1860529937"/>
                  </a:ext>
                </a:extLst>
              </a:tr>
              <a:tr h="278694">
                <a:tc>
                  <a:txBody>
                    <a:bodyPr/>
                    <a:lstStyle/>
                    <a:p>
                      <a:pPr algn="ctr"/>
                      <a:r>
                        <a:rPr lang="en-US" sz="1200" b="1" dirty="0">
                          <a:solidFill>
                            <a:schemeClr val="tx1"/>
                          </a:solidFill>
                        </a:rPr>
                        <a:t>Phase</a:t>
                      </a:r>
                      <a:endParaRPr lang="es-CR" sz="1200" b="1" dirty="0">
                        <a:solidFill>
                          <a:schemeClr val="tx1"/>
                        </a:solidFill>
                      </a:endParaRPr>
                    </a:p>
                  </a:txBody>
                  <a:tcPr>
                    <a:solidFill>
                      <a:schemeClr val="accent6">
                        <a:lumMod val="60000"/>
                        <a:lumOff val="40000"/>
                      </a:schemeClr>
                    </a:solidFill>
                  </a:tcPr>
                </a:tc>
                <a:tc>
                  <a:txBody>
                    <a:bodyPr/>
                    <a:lstStyle/>
                    <a:p>
                      <a:pPr algn="ctr"/>
                      <a:r>
                        <a:rPr lang="en-US" sz="1200" b="1" dirty="0">
                          <a:solidFill>
                            <a:schemeClr val="tx1"/>
                          </a:solidFill>
                        </a:rPr>
                        <a:t>Method</a:t>
                      </a:r>
                      <a:endParaRPr lang="es-CR" sz="1200" b="1" dirty="0">
                        <a:solidFill>
                          <a:schemeClr val="tx1"/>
                        </a:solidFill>
                      </a:endParaRPr>
                    </a:p>
                  </a:txBody>
                  <a:tcPr>
                    <a:solidFill>
                      <a:schemeClr val="accent6">
                        <a:lumMod val="60000"/>
                        <a:lumOff val="40000"/>
                      </a:schemeClr>
                    </a:solidFill>
                  </a:tcPr>
                </a:tc>
                <a:tc>
                  <a:txBody>
                    <a:bodyPr/>
                    <a:lstStyle/>
                    <a:p>
                      <a:pPr algn="ctr"/>
                      <a:r>
                        <a:rPr lang="en-US" sz="1200" b="1" dirty="0">
                          <a:solidFill>
                            <a:schemeClr val="tx1"/>
                          </a:solidFill>
                        </a:rPr>
                        <a:t>Time</a:t>
                      </a:r>
                      <a:endParaRPr lang="es-CR" sz="1200" b="1" dirty="0">
                        <a:solidFill>
                          <a:schemeClr val="tx1"/>
                        </a:solidFill>
                      </a:endParaRPr>
                    </a:p>
                  </a:txBody>
                  <a:tcPr>
                    <a:solidFill>
                      <a:schemeClr val="accent6">
                        <a:lumMod val="60000"/>
                        <a:lumOff val="40000"/>
                      </a:schemeClr>
                    </a:solidFill>
                  </a:tcPr>
                </a:tc>
                <a:extLst>
                  <a:ext uri="{0D108BD9-81ED-4DB2-BD59-A6C34878D82A}">
                    <a16:rowId xmlns:a16="http://schemas.microsoft.com/office/drawing/2014/main" val="4207914368"/>
                  </a:ext>
                </a:extLst>
              </a:tr>
              <a:tr h="278694">
                <a:tc>
                  <a:txBody>
                    <a:bodyPr/>
                    <a:lstStyle/>
                    <a:p>
                      <a:pPr algn="ctr"/>
                      <a:r>
                        <a:rPr lang="en-US" sz="1200" b="0" dirty="0"/>
                        <a:t>Phase 1</a:t>
                      </a:r>
                      <a:endParaRPr lang="es-CR" sz="1200" b="0" dirty="0"/>
                    </a:p>
                  </a:txBody>
                  <a:tcPr>
                    <a:solidFill>
                      <a:schemeClr val="accent6">
                        <a:lumMod val="20000"/>
                        <a:lumOff val="80000"/>
                      </a:schemeClr>
                    </a:solidFill>
                  </a:tcPr>
                </a:tc>
                <a:tc>
                  <a:txBody>
                    <a:bodyPr/>
                    <a:lstStyle/>
                    <a:p>
                      <a:pPr algn="ctr"/>
                      <a:r>
                        <a:rPr lang="en-US" sz="1200" b="0" dirty="0"/>
                        <a:t>Self-study learning component</a:t>
                      </a:r>
                      <a:endParaRPr lang="es-CR" sz="1200" b="0" dirty="0"/>
                    </a:p>
                  </a:txBody>
                  <a:tcPr>
                    <a:solidFill>
                      <a:schemeClr val="accent6">
                        <a:lumMod val="20000"/>
                        <a:lumOff val="80000"/>
                      </a:schemeClr>
                    </a:solidFill>
                  </a:tcPr>
                </a:tc>
                <a:tc>
                  <a:txBody>
                    <a:bodyPr/>
                    <a:lstStyle/>
                    <a:p>
                      <a:pPr algn="ctr"/>
                      <a:r>
                        <a:rPr lang="en-US" sz="1200" b="0" dirty="0"/>
                        <a:t>28 hours</a:t>
                      </a:r>
                      <a:endParaRPr lang="es-CR" sz="1200" b="0" dirty="0"/>
                    </a:p>
                  </a:txBody>
                  <a:tcPr>
                    <a:solidFill>
                      <a:schemeClr val="accent6">
                        <a:lumMod val="20000"/>
                        <a:lumOff val="80000"/>
                      </a:schemeClr>
                    </a:solidFill>
                  </a:tcPr>
                </a:tc>
                <a:extLst>
                  <a:ext uri="{0D108BD9-81ED-4DB2-BD59-A6C34878D82A}">
                    <a16:rowId xmlns:a16="http://schemas.microsoft.com/office/drawing/2014/main" val="3931402568"/>
                  </a:ext>
                </a:extLst>
              </a:tr>
              <a:tr h="278694">
                <a:tc>
                  <a:txBody>
                    <a:bodyPr/>
                    <a:lstStyle/>
                    <a:p>
                      <a:pPr algn="ctr"/>
                      <a:r>
                        <a:rPr lang="en-US" sz="1200" b="0" dirty="0"/>
                        <a:t>Phase 2</a:t>
                      </a:r>
                      <a:endParaRPr lang="es-CR" sz="1200" b="0" dirty="0"/>
                    </a:p>
                  </a:txBody>
                  <a:tcPr>
                    <a:solidFill>
                      <a:schemeClr val="accent6">
                        <a:lumMod val="20000"/>
                        <a:lumOff val="80000"/>
                      </a:schemeClr>
                    </a:solidFill>
                  </a:tcPr>
                </a:tc>
                <a:tc>
                  <a:txBody>
                    <a:bodyPr/>
                    <a:lstStyle/>
                    <a:p>
                      <a:pPr algn="ctr"/>
                      <a:r>
                        <a:rPr lang="en-US" sz="1200" b="0" dirty="0"/>
                        <a:t>Live webinars (four)</a:t>
                      </a:r>
                      <a:endParaRPr lang="es-CR" sz="1200" b="0" dirty="0"/>
                    </a:p>
                  </a:txBody>
                  <a:tcPr>
                    <a:solidFill>
                      <a:schemeClr val="accent6">
                        <a:lumMod val="20000"/>
                        <a:lumOff val="80000"/>
                      </a:schemeClr>
                    </a:solidFill>
                  </a:tcPr>
                </a:tc>
                <a:tc>
                  <a:txBody>
                    <a:bodyPr/>
                    <a:lstStyle/>
                    <a:p>
                      <a:pPr algn="ctr"/>
                      <a:r>
                        <a:rPr lang="en-US" sz="1200" b="0" dirty="0"/>
                        <a:t>6 hours</a:t>
                      </a:r>
                      <a:endParaRPr lang="es-CR" sz="1200" b="0" dirty="0"/>
                    </a:p>
                  </a:txBody>
                  <a:tcPr>
                    <a:solidFill>
                      <a:schemeClr val="accent6">
                        <a:lumMod val="20000"/>
                        <a:lumOff val="80000"/>
                      </a:schemeClr>
                    </a:solidFill>
                  </a:tcPr>
                </a:tc>
                <a:extLst>
                  <a:ext uri="{0D108BD9-81ED-4DB2-BD59-A6C34878D82A}">
                    <a16:rowId xmlns:a16="http://schemas.microsoft.com/office/drawing/2014/main" val="3261651643"/>
                  </a:ext>
                </a:extLst>
              </a:tr>
              <a:tr h="464492">
                <a:tc>
                  <a:txBody>
                    <a:bodyPr/>
                    <a:lstStyle/>
                    <a:p>
                      <a:pPr algn="ctr"/>
                      <a:r>
                        <a:rPr lang="en-US" sz="1200" b="0" dirty="0"/>
                        <a:t>Phase 3</a:t>
                      </a:r>
                      <a:endParaRPr lang="es-CR" sz="1200" b="0" dirty="0"/>
                    </a:p>
                  </a:txBody>
                  <a:tcPr>
                    <a:solidFill>
                      <a:schemeClr val="accent6">
                        <a:lumMod val="20000"/>
                        <a:lumOff val="80000"/>
                      </a:schemeClr>
                    </a:solidFill>
                  </a:tcPr>
                </a:tc>
                <a:tc>
                  <a:txBody>
                    <a:bodyPr/>
                    <a:lstStyle/>
                    <a:p>
                      <a:pPr algn="ctr"/>
                      <a:r>
                        <a:rPr lang="en-US" sz="1200" b="0" dirty="0"/>
                        <a:t>Skills component completed in the practice setting</a:t>
                      </a:r>
                      <a:endParaRPr lang="es-CR" sz="1200" b="0" dirty="0"/>
                    </a:p>
                  </a:txBody>
                  <a:tcPr>
                    <a:solidFill>
                      <a:schemeClr val="accent6">
                        <a:lumMod val="20000"/>
                        <a:lumOff val="80000"/>
                      </a:schemeClr>
                    </a:solidFill>
                  </a:tcPr>
                </a:tc>
                <a:tc>
                  <a:txBody>
                    <a:bodyPr/>
                    <a:lstStyle/>
                    <a:p>
                      <a:pPr algn="ctr"/>
                      <a:r>
                        <a:rPr lang="en-US" sz="1200" b="0" dirty="0"/>
                        <a:t>10 hours</a:t>
                      </a:r>
                      <a:endParaRPr lang="es-CR" sz="1200" b="0" dirty="0"/>
                    </a:p>
                  </a:txBody>
                  <a:tcPr>
                    <a:solidFill>
                      <a:schemeClr val="accent6">
                        <a:lumMod val="20000"/>
                        <a:lumOff val="80000"/>
                      </a:schemeClr>
                    </a:solidFill>
                  </a:tcPr>
                </a:tc>
                <a:extLst>
                  <a:ext uri="{0D108BD9-81ED-4DB2-BD59-A6C34878D82A}">
                    <a16:rowId xmlns:a16="http://schemas.microsoft.com/office/drawing/2014/main" val="2639316555"/>
                  </a:ext>
                </a:extLst>
              </a:tr>
            </a:tbl>
          </a:graphicData>
        </a:graphic>
      </p:graphicFrame>
      <p:sp>
        <p:nvSpPr>
          <p:cNvPr id="40" name="Flecha: hacia abajo 39">
            <a:extLst>
              <a:ext uri="{FF2B5EF4-FFF2-40B4-BE49-F238E27FC236}">
                <a16:creationId xmlns:a16="http://schemas.microsoft.com/office/drawing/2014/main" id="{6A104DD6-7BAB-FD21-0064-16EF9D3C1416}"/>
              </a:ext>
            </a:extLst>
          </p:cNvPr>
          <p:cNvSpPr/>
          <p:nvPr/>
        </p:nvSpPr>
        <p:spPr>
          <a:xfrm>
            <a:off x="1325687" y="3767276"/>
            <a:ext cx="237000" cy="3333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51" name="CuadroTexto 50">
            <a:extLst>
              <a:ext uri="{FF2B5EF4-FFF2-40B4-BE49-F238E27FC236}">
                <a16:creationId xmlns:a16="http://schemas.microsoft.com/office/drawing/2014/main" id="{4C6C34C9-4EA5-CFAD-1F42-F47159FDDD5D}"/>
              </a:ext>
            </a:extLst>
          </p:cNvPr>
          <p:cNvSpPr txBox="1"/>
          <p:nvPr/>
        </p:nvSpPr>
        <p:spPr>
          <a:xfrm>
            <a:off x="164051" y="6239365"/>
            <a:ext cx="1231712" cy="338554"/>
          </a:xfrm>
          <a:prstGeom prst="rect">
            <a:avLst/>
          </a:prstGeom>
          <a:solidFill>
            <a:schemeClr val="accent5"/>
          </a:solidFill>
        </p:spPr>
        <p:txBody>
          <a:bodyPr wrap="square" rtlCol="0">
            <a:spAutoFit/>
          </a:bodyPr>
          <a:lstStyle/>
          <a:p>
            <a:pPr algn="ctr"/>
            <a:r>
              <a:rPr lang="en-US" sz="1400" b="1" dirty="0">
                <a:solidFill>
                  <a:schemeClr val="bg1"/>
                </a:solidFill>
                <a:latin typeface="+mj-lt"/>
              </a:rPr>
              <a:t>Conclusion</a:t>
            </a:r>
          </a:p>
          <a:p>
            <a:pPr algn="ctr"/>
            <a:endParaRPr lang="en-US" sz="200" b="1" dirty="0">
              <a:solidFill>
                <a:schemeClr val="bg1"/>
              </a:solidFill>
              <a:latin typeface="+mj-lt"/>
            </a:endParaRPr>
          </a:p>
        </p:txBody>
      </p:sp>
      <p:pic>
        <p:nvPicPr>
          <p:cNvPr id="61" name="Imagen 60" descr="Forma&#10;&#10;Descripción generada automáticamente con confianza baja">
            <a:extLst>
              <a:ext uri="{FF2B5EF4-FFF2-40B4-BE49-F238E27FC236}">
                <a16:creationId xmlns:a16="http://schemas.microsoft.com/office/drawing/2014/main" id="{79E95E60-3DA1-7120-13B2-E8EAEBFF90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3506" y="5303838"/>
            <a:ext cx="477055" cy="477055"/>
          </a:xfrm>
          <a:prstGeom prst="rect">
            <a:avLst/>
          </a:prstGeom>
        </p:spPr>
      </p:pic>
      <p:pic>
        <p:nvPicPr>
          <p:cNvPr id="72" name="Gráfico 71" descr="Monitor con relleno sólido">
            <a:extLst>
              <a:ext uri="{FF2B5EF4-FFF2-40B4-BE49-F238E27FC236}">
                <a16:creationId xmlns:a16="http://schemas.microsoft.com/office/drawing/2014/main" id="{04F974EA-9F0B-B6B3-2DE4-471F920ACA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60268" y="1196884"/>
            <a:ext cx="751750" cy="848742"/>
          </a:xfrm>
          <a:prstGeom prst="rect">
            <a:avLst/>
          </a:prstGeom>
        </p:spPr>
      </p:pic>
      <p:pic>
        <p:nvPicPr>
          <p:cNvPr id="62" name="Gráfico 61" descr="Germen con relleno sólido">
            <a:extLst>
              <a:ext uri="{FF2B5EF4-FFF2-40B4-BE49-F238E27FC236}">
                <a16:creationId xmlns:a16="http://schemas.microsoft.com/office/drawing/2014/main" id="{C890B63C-F3FE-11B8-B8CC-BDE239969E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483436" y="1408638"/>
            <a:ext cx="311099" cy="311099"/>
          </a:xfrm>
          <a:prstGeom prst="rect">
            <a:avLst/>
          </a:prstGeom>
        </p:spPr>
      </p:pic>
      <p:pic>
        <p:nvPicPr>
          <p:cNvPr id="70" name="Gráfico 69" descr="Advertencia con relleno sólido">
            <a:extLst>
              <a:ext uri="{FF2B5EF4-FFF2-40B4-BE49-F238E27FC236}">
                <a16:creationId xmlns:a16="http://schemas.microsoft.com/office/drawing/2014/main" id="{AAC7C2AA-F348-5585-A760-8D04717E96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90015" y="1258711"/>
            <a:ext cx="753790" cy="753790"/>
          </a:xfrm>
          <a:prstGeom prst="rect">
            <a:avLst/>
          </a:prstGeom>
        </p:spPr>
      </p:pic>
      <p:cxnSp>
        <p:nvCxnSpPr>
          <p:cNvPr id="74" name="Conector recto 73">
            <a:extLst>
              <a:ext uri="{FF2B5EF4-FFF2-40B4-BE49-F238E27FC236}">
                <a16:creationId xmlns:a16="http://schemas.microsoft.com/office/drawing/2014/main" id="{2410FE2E-DAF6-9C89-EAC0-6E8C87ED554B}"/>
              </a:ext>
            </a:extLst>
          </p:cNvPr>
          <p:cNvCxnSpPr/>
          <p:nvPr/>
        </p:nvCxnSpPr>
        <p:spPr>
          <a:xfrm>
            <a:off x="-1" y="2074411"/>
            <a:ext cx="12192001"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Conector recto 74">
            <a:extLst>
              <a:ext uri="{FF2B5EF4-FFF2-40B4-BE49-F238E27FC236}">
                <a16:creationId xmlns:a16="http://schemas.microsoft.com/office/drawing/2014/main" id="{F71C88E7-431E-67BC-4780-2048D87A7491}"/>
              </a:ext>
            </a:extLst>
          </p:cNvPr>
          <p:cNvCxnSpPr/>
          <p:nvPr/>
        </p:nvCxnSpPr>
        <p:spPr>
          <a:xfrm>
            <a:off x="-6" y="6106095"/>
            <a:ext cx="12192001"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5" name="Imagen 4" descr="Logotipo&#10;&#10;Descripción generada automáticamente">
            <a:extLst>
              <a:ext uri="{FF2B5EF4-FFF2-40B4-BE49-F238E27FC236}">
                <a16:creationId xmlns:a16="http://schemas.microsoft.com/office/drawing/2014/main" id="{C7AC585D-43AF-E9A3-5C14-E14D82B10ED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9807" y="37813"/>
            <a:ext cx="909592" cy="896780"/>
          </a:xfrm>
          <a:prstGeom prst="rect">
            <a:avLst/>
          </a:prstGeom>
        </p:spPr>
      </p:pic>
      <p:sp>
        <p:nvSpPr>
          <p:cNvPr id="30" name="CuadroTexto 29">
            <a:extLst>
              <a:ext uri="{FF2B5EF4-FFF2-40B4-BE49-F238E27FC236}">
                <a16:creationId xmlns:a16="http://schemas.microsoft.com/office/drawing/2014/main" id="{2BD991B0-54C3-BC91-EB01-9BB6DB0AD954}"/>
              </a:ext>
            </a:extLst>
          </p:cNvPr>
          <p:cNvSpPr txBox="1"/>
          <p:nvPr/>
        </p:nvSpPr>
        <p:spPr>
          <a:xfrm>
            <a:off x="3247149" y="2292509"/>
            <a:ext cx="4566168" cy="276999"/>
          </a:xfrm>
          <a:prstGeom prst="rect">
            <a:avLst/>
          </a:prstGeom>
          <a:solidFill>
            <a:schemeClr val="accent6"/>
          </a:solidFill>
          <a:ln>
            <a:solidFill>
              <a:schemeClr val="tx1"/>
            </a:solidFill>
          </a:ln>
        </p:spPr>
        <p:txBody>
          <a:bodyPr wrap="square" rtlCol="0">
            <a:spAutoFit/>
          </a:bodyPr>
          <a:lstStyle/>
          <a:p>
            <a:pPr algn="ctr"/>
            <a:r>
              <a:rPr lang="en-US" sz="1200" b="1" dirty="0">
                <a:solidFill>
                  <a:schemeClr val="bg1"/>
                </a:solidFill>
                <a:effectLst/>
              </a:rPr>
              <a:t>Surveys completed by 11/12 participants</a:t>
            </a:r>
          </a:p>
        </p:txBody>
      </p:sp>
      <p:sp>
        <p:nvSpPr>
          <p:cNvPr id="31" name="CuadroTexto 30">
            <a:extLst>
              <a:ext uri="{FF2B5EF4-FFF2-40B4-BE49-F238E27FC236}">
                <a16:creationId xmlns:a16="http://schemas.microsoft.com/office/drawing/2014/main" id="{DBD9D856-EDE4-C84E-435F-5D0876B5AE1E}"/>
              </a:ext>
            </a:extLst>
          </p:cNvPr>
          <p:cNvSpPr txBox="1"/>
          <p:nvPr/>
        </p:nvSpPr>
        <p:spPr>
          <a:xfrm>
            <a:off x="3433712" y="3143823"/>
            <a:ext cx="1188813" cy="276999"/>
          </a:xfrm>
          <a:prstGeom prst="rect">
            <a:avLst/>
          </a:prstGeom>
          <a:solidFill>
            <a:schemeClr val="accent6">
              <a:lumMod val="60000"/>
              <a:lumOff val="40000"/>
            </a:schemeClr>
          </a:solidFill>
          <a:ln w="19050">
            <a:solidFill>
              <a:schemeClr val="tx1"/>
            </a:solidFill>
          </a:ln>
        </p:spPr>
        <p:txBody>
          <a:bodyPr wrap="square" rtlCol="0">
            <a:spAutoFit/>
          </a:bodyPr>
          <a:lstStyle/>
          <a:p>
            <a:pPr algn="ctr"/>
            <a:r>
              <a:rPr lang="en-US" sz="1200" b="1" dirty="0">
                <a:solidFill>
                  <a:schemeClr val="bg1"/>
                </a:solidFill>
                <a:effectLst/>
              </a:rPr>
              <a:t>6 (54.5%) CR</a:t>
            </a:r>
            <a:endParaRPr lang="es-CR" sz="1200" b="1" dirty="0">
              <a:solidFill>
                <a:schemeClr val="bg1"/>
              </a:solidFill>
            </a:endParaRPr>
          </a:p>
        </p:txBody>
      </p:sp>
      <p:sp>
        <p:nvSpPr>
          <p:cNvPr id="32" name="CuadroTexto 31">
            <a:extLst>
              <a:ext uri="{FF2B5EF4-FFF2-40B4-BE49-F238E27FC236}">
                <a16:creationId xmlns:a16="http://schemas.microsoft.com/office/drawing/2014/main" id="{62E310ED-E2F7-535F-994E-788759504F1F}"/>
              </a:ext>
            </a:extLst>
          </p:cNvPr>
          <p:cNvSpPr txBox="1"/>
          <p:nvPr/>
        </p:nvSpPr>
        <p:spPr>
          <a:xfrm>
            <a:off x="4859908" y="3138921"/>
            <a:ext cx="1188813" cy="276999"/>
          </a:xfrm>
          <a:prstGeom prst="rect">
            <a:avLst/>
          </a:prstGeom>
          <a:solidFill>
            <a:schemeClr val="accent6">
              <a:lumMod val="60000"/>
              <a:lumOff val="40000"/>
            </a:schemeClr>
          </a:solidFill>
          <a:ln w="19050">
            <a:solidFill>
              <a:schemeClr val="tx1"/>
            </a:solidFill>
          </a:ln>
        </p:spPr>
        <p:txBody>
          <a:bodyPr wrap="square" rtlCol="0">
            <a:spAutoFit/>
          </a:bodyPr>
          <a:lstStyle/>
          <a:p>
            <a:pPr algn="ctr"/>
            <a:r>
              <a:rPr lang="en-US" sz="1200" b="1" dirty="0">
                <a:solidFill>
                  <a:schemeClr val="bg1"/>
                </a:solidFill>
                <a:effectLst/>
              </a:rPr>
              <a:t>4 (36.4%) COL</a:t>
            </a:r>
            <a:endParaRPr lang="es-CR" sz="1200" b="1" dirty="0">
              <a:solidFill>
                <a:schemeClr val="bg1"/>
              </a:solidFill>
            </a:endParaRPr>
          </a:p>
        </p:txBody>
      </p:sp>
      <p:sp>
        <p:nvSpPr>
          <p:cNvPr id="33" name="CuadroTexto 32">
            <a:extLst>
              <a:ext uri="{FF2B5EF4-FFF2-40B4-BE49-F238E27FC236}">
                <a16:creationId xmlns:a16="http://schemas.microsoft.com/office/drawing/2014/main" id="{EF9CF9D3-6D3C-078D-E37E-1C16FD7F896D}"/>
              </a:ext>
            </a:extLst>
          </p:cNvPr>
          <p:cNvSpPr txBox="1"/>
          <p:nvPr/>
        </p:nvSpPr>
        <p:spPr>
          <a:xfrm>
            <a:off x="6303401" y="3145848"/>
            <a:ext cx="1188815" cy="276999"/>
          </a:xfrm>
          <a:prstGeom prst="rect">
            <a:avLst/>
          </a:prstGeom>
          <a:solidFill>
            <a:schemeClr val="accent6">
              <a:lumMod val="60000"/>
              <a:lumOff val="40000"/>
            </a:schemeClr>
          </a:solidFill>
          <a:ln w="19050">
            <a:solidFill>
              <a:schemeClr val="tx1"/>
            </a:solidFill>
          </a:ln>
        </p:spPr>
        <p:txBody>
          <a:bodyPr wrap="square" rtlCol="0">
            <a:spAutoFit/>
          </a:bodyPr>
          <a:lstStyle/>
          <a:p>
            <a:pPr algn="ctr"/>
            <a:r>
              <a:rPr lang="en-US" sz="1200" b="1" dirty="0">
                <a:solidFill>
                  <a:schemeClr val="bg1"/>
                </a:solidFill>
                <a:effectLst/>
              </a:rPr>
              <a:t>1 (9.1%) ARG</a:t>
            </a:r>
            <a:endParaRPr lang="es-CR" sz="1200" b="1" dirty="0">
              <a:solidFill>
                <a:schemeClr val="bg1"/>
              </a:solidFill>
            </a:endParaRPr>
          </a:p>
        </p:txBody>
      </p:sp>
      <p:sp>
        <p:nvSpPr>
          <p:cNvPr id="34" name="CuadroTexto 33">
            <a:extLst>
              <a:ext uri="{FF2B5EF4-FFF2-40B4-BE49-F238E27FC236}">
                <a16:creationId xmlns:a16="http://schemas.microsoft.com/office/drawing/2014/main" id="{516662EE-BA5E-C26D-CE50-9FD93B97FDDD}"/>
              </a:ext>
            </a:extLst>
          </p:cNvPr>
          <p:cNvSpPr txBox="1"/>
          <p:nvPr/>
        </p:nvSpPr>
        <p:spPr>
          <a:xfrm>
            <a:off x="3279326" y="3619763"/>
            <a:ext cx="4517354" cy="461665"/>
          </a:xfrm>
          <a:prstGeom prst="rect">
            <a:avLst/>
          </a:prstGeom>
          <a:solidFill>
            <a:schemeClr val="accent6"/>
          </a:solidFill>
          <a:ln>
            <a:solidFill>
              <a:schemeClr val="tx1"/>
            </a:solidFill>
          </a:ln>
        </p:spPr>
        <p:txBody>
          <a:bodyPr wrap="square" rtlCol="0">
            <a:spAutoFit/>
          </a:bodyPr>
          <a:lstStyle/>
          <a:p>
            <a:pPr algn="just"/>
            <a:r>
              <a:rPr lang="en-US" sz="1200" b="1" dirty="0">
                <a:solidFill>
                  <a:schemeClr val="bg1"/>
                </a:solidFill>
                <a:effectLst/>
              </a:rPr>
              <a:t>                      7 pharmacists work in hospitals with a formally              </a:t>
            </a:r>
          </a:p>
          <a:p>
            <a:pPr algn="just"/>
            <a:r>
              <a:rPr lang="en-US" sz="1200" b="1" dirty="0">
                <a:solidFill>
                  <a:schemeClr val="bg1"/>
                </a:solidFill>
              </a:rPr>
              <a:t>                      </a:t>
            </a:r>
            <a:r>
              <a:rPr lang="en-US" sz="1200" b="1" dirty="0">
                <a:solidFill>
                  <a:schemeClr val="bg1"/>
                </a:solidFill>
                <a:effectLst/>
              </a:rPr>
              <a:t>approved AMS</a:t>
            </a:r>
            <a:endParaRPr lang="es-CR" sz="1200" b="1" dirty="0">
              <a:solidFill>
                <a:schemeClr val="bg1"/>
              </a:solidFill>
            </a:endParaRPr>
          </a:p>
        </p:txBody>
      </p:sp>
      <p:sp>
        <p:nvSpPr>
          <p:cNvPr id="35" name="CuadroTexto 34">
            <a:extLst>
              <a:ext uri="{FF2B5EF4-FFF2-40B4-BE49-F238E27FC236}">
                <a16:creationId xmlns:a16="http://schemas.microsoft.com/office/drawing/2014/main" id="{FF5B7129-9C0A-DFA2-35B1-E7D91A7869D0}"/>
              </a:ext>
            </a:extLst>
          </p:cNvPr>
          <p:cNvSpPr txBox="1"/>
          <p:nvPr/>
        </p:nvSpPr>
        <p:spPr>
          <a:xfrm>
            <a:off x="3223726" y="4764082"/>
            <a:ext cx="4366948" cy="461665"/>
          </a:xfrm>
          <a:prstGeom prst="rect">
            <a:avLst/>
          </a:prstGeom>
          <a:solidFill>
            <a:schemeClr val="accent2"/>
          </a:solidFill>
          <a:ln>
            <a:solidFill>
              <a:schemeClr val="tx1"/>
            </a:solidFill>
          </a:ln>
        </p:spPr>
        <p:txBody>
          <a:bodyPr wrap="square" rtlCol="0">
            <a:spAutoFit/>
          </a:bodyPr>
          <a:lstStyle/>
          <a:p>
            <a:pPr algn="just"/>
            <a:r>
              <a:rPr lang="en-US" sz="1200" b="1" dirty="0">
                <a:solidFill>
                  <a:schemeClr val="bg1"/>
                </a:solidFill>
                <a:effectLst/>
              </a:rPr>
              <a:t>              None of the pharmacists have positions dedicated </a:t>
            </a:r>
          </a:p>
          <a:p>
            <a:pPr algn="just"/>
            <a:r>
              <a:rPr lang="en-US" sz="1200" b="1" dirty="0">
                <a:solidFill>
                  <a:schemeClr val="bg1"/>
                </a:solidFill>
                <a:effectLst/>
              </a:rPr>
              <a:t>              exclusively to AMS</a:t>
            </a:r>
            <a:endParaRPr lang="es-CR" sz="1200" b="1" dirty="0">
              <a:solidFill>
                <a:schemeClr val="bg1"/>
              </a:solidFill>
            </a:endParaRPr>
          </a:p>
        </p:txBody>
      </p:sp>
      <p:sp>
        <p:nvSpPr>
          <p:cNvPr id="38" name="CuadroTexto 37">
            <a:extLst>
              <a:ext uri="{FF2B5EF4-FFF2-40B4-BE49-F238E27FC236}">
                <a16:creationId xmlns:a16="http://schemas.microsoft.com/office/drawing/2014/main" id="{D32754F1-971B-F8B7-5002-EE82B7875F60}"/>
              </a:ext>
            </a:extLst>
          </p:cNvPr>
          <p:cNvSpPr txBox="1"/>
          <p:nvPr/>
        </p:nvSpPr>
        <p:spPr>
          <a:xfrm>
            <a:off x="4196278" y="4179782"/>
            <a:ext cx="3169256" cy="461665"/>
          </a:xfrm>
          <a:prstGeom prst="rect">
            <a:avLst/>
          </a:prstGeom>
          <a:noFill/>
        </p:spPr>
        <p:txBody>
          <a:bodyPr wrap="square" rtlCol="0">
            <a:spAutoFit/>
          </a:bodyPr>
          <a:lstStyle/>
          <a:p>
            <a:pPr algn="just"/>
            <a:r>
              <a:rPr lang="en-US" sz="1200" dirty="0">
                <a:effectLst/>
              </a:rPr>
              <a:t>6 hospitals providing </a:t>
            </a:r>
            <a:r>
              <a:rPr lang="en-US" sz="1200" b="1" dirty="0">
                <a:effectLst/>
              </a:rPr>
              <a:t>basic</a:t>
            </a:r>
            <a:r>
              <a:rPr lang="en-US" sz="1200" dirty="0">
                <a:effectLst/>
              </a:rPr>
              <a:t> AMS services.</a:t>
            </a:r>
          </a:p>
          <a:p>
            <a:pPr algn="just"/>
            <a:r>
              <a:rPr lang="en-US" sz="1200" dirty="0">
                <a:effectLst/>
              </a:rPr>
              <a:t>1 hospital providing </a:t>
            </a:r>
            <a:r>
              <a:rPr lang="en-US" sz="1200" b="1" dirty="0">
                <a:effectLst/>
              </a:rPr>
              <a:t>intermediate</a:t>
            </a:r>
            <a:r>
              <a:rPr lang="en-US" sz="1200" dirty="0">
                <a:effectLst/>
              </a:rPr>
              <a:t> AMS services.</a:t>
            </a:r>
            <a:endParaRPr lang="es-CR" sz="1200" dirty="0"/>
          </a:p>
        </p:txBody>
      </p:sp>
      <p:pic>
        <p:nvPicPr>
          <p:cNvPr id="44" name="Imagen 43" descr="Icono&#10;&#10;Descripción generada automáticamente">
            <a:extLst>
              <a:ext uri="{FF2B5EF4-FFF2-40B4-BE49-F238E27FC236}">
                <a16:creationId xmlns:a16="http://schemas.microsoft.com/office/drawing/2014/main" id="{071FD173-1AD3-E6FE-2169-54CD7BBE18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V="1">
            <a:off x="6702483" y="2695731"/>
            <a:ext cx="375793" cy="375793"/>
          </a:xfrm>
          <a:prstGeom prst="rect">
            <a:avLst/>
          </a:prstGeom>
        </p:spPr>
      </p:pic>
      <p:pic>
        <p:nvPicPr>
          <p:cNvPr id="46" name="Imagen 45" descr="Forma&#10;&#10;Descripción generada automáticamente con confianza baja">
            <a:extLst>
              <a:ext uri="{FF2B5EF4-FFF2-40B4-BE49-F238E27FC236}">
                <a16:creationId xmlns:a16="http://schemas.microsoft.com/office/drawing/2014/main" id="{A8DC2417-46B7-372C-FDD2-F5E32B5F917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0800000" flipV="1">
            <a:off x="5235330" y="2689537"/>
            <a:ext cx="375794" cy="375794"/>
          </a:xfrm>
          <a:prstGeom prst="rect">
            <a:avLst/>
          </a:prstGeom>
        </p:spPr>
      </p:pic>
      <p:pic>
        <p:nvPicPr>
          <p:cNvPr id="48" name="Imagen 47" descr="Icono&#10;&#10;Descripción generada automáticamente">
            <a:extLst>
              <a:ext uri="{FF2B5EF4-FFF2-40B4-BE49-F238E27FC236}">
                <a16:creationId xmlns:a16="http://schemas.microsoft.com/office/drawing/2014/main" id="{A2ECD629-33B3-0E8F-2DD7-E5AF888F601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V="1">
            <a:off x="3840221" y="2689535"/>
            <a:ext cx="375793" cy="375793"/>
          </a:xfrm>
          <a:prstGeom prst="rect">
            <a:avLst/>
          </a:prstGeom>
        </p:spPr>
      </p:pic>
      <p:pic>
        <p:nvPicPr>
          <p:cNvPr id="50" name="Imagen 49" descr="Forma&#10;&#10;Descripción generada automáticamente con confianza baja">
            <a:extLst>
              <a:ext uri="{FF2B5EF4-FFF2-40B4-BE49-F238E27FC236}">
                <a16:creationId xmlns:a16="http://schemas.microsoft.com/office/drawing/2014/main" id="{36749CA5-1CF6-95FA-8178-2AF75CE9DAA7}"/>
              </a:ext>
            </a:extLst>
          </p:cNvPr>
          <p:cNvPicPr>
            <a:picLocks noChangeAspect="1"/>
          </p:cNvPicPr>
          <p:nvPr/>
        </p:nvPicPr>
        <p:blipFill>
          <a:blip r:embed="rId17">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775637" y="4193856"/>
            <a:ext cx="455063" cy="455063"/>
          </a:xfrm>
          <a:prstGeom prst="rect">
            <a:avLst/>
          </a:prstGeom>
        </p:spPr>
      </p:pic>
      <p:sp>
        <p:nvSpPr>
          <p:cNvPr id="56" name="CuadroTexto 55">
            <a:extLst>
              <a:ext uri="{FF2B5EF4-FFF2-40B4-BE49-F238E27FC236}">
                <a16:creationId xmlns:a16="http://schemas.microsoft.com/office/drawing/2014/main" id="{4A81EE2A-2CC2-6DD1-F891-2FEFC6C54DFA}"/>
              </a:ext>
            </a:extLst>
          </p:cNvPr>
          <p:cNvSpPr txBox="1"/>
          <p:nvPr/>
        </p:nvSpPr>
        <p:spPr>
          <a:xfrm>
            <a:off x="3433712" y="5378107"/>
            <a:ext cx="4366947" cy="461665"/>
          </a:xfrm>
          <a:prstGeom prst="rect">
            <a:avLst/>
          </a:prstGeom>
          <a:solidFill>
            <a:schemeClr val="accent2"/>
          </a:solidFill>
          <a:ln>
            <a:solidFill>
              <a:schemeClr val="tx1"/>
            </a:solidFill>
          </a:ln>
        </p:spPr>
        <p:txBody>
          <a:bodyPr wrap="square" rtlCol="0">
            <a:spAutoFit/>
          </a:bodyPr>
          <a:lstStyle/>
          <a:p>
            <a:pPr algn="just"/>
            <a:r>
              <a:rPr lang="en-US" sz="1200" b="1" dirty="0">
                <a:solidFill>
                  <a:schemeClr val="bg1"/>
                </a:solidFill>
              </a:rPr>
              <a:t>                 Time that the most of those surveyed work on </a:t>
            </a:r>
          </a:p>
          <a:p>
            <a:pPr algn="just"/>
            <a:r>
              <a:rPr lang="en-US" sz="1200" b="1" dirty="0">
                <a:solidFill>
                  <a:schemeClr val="bg1"/>
                </a:solidFill>
              </a:rPr>
              <a:t>                 AMS-related activities</a:t>
            </a:r>
            <a:endParaRPr lang="en-US" sz="1200" b="1" dirty="0">
              <a:solidFill>
                <a:schemeClr val="bg1"/>
              </a:solidFill>
              <a:effectLst/>
            </a:endParaRPr>
          </a:p>
        </p:txBody>
      </p:sp>
      <p:pic>
        <p:nvPicPr>
          <p:cNvPr id="68" name="Gráfico 67" descr="Reloj de arena terminado con relleno sólido">
            <a:extLst>
              <a:ext uri="{FF2B5EF4-FFF2-40B4-BE49-F238E27FC236}">
                <a16:creationId xmlns:a16="http://schemas.microsoft.com/office/drawing/2014/main" id="{9F57FB43-799B-00DC-292A-1FDAB7EA3B4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297969" y="5406312"/>
            <a:ext cx="384093" cy="384093"/>
          </a:xfrm>
          <a:prstGeom prst="rect">
            <a:avLst/>
          </a:prstGeom>
        </p:spPr>
      </p:pic>
      <p:sp>
        <p:nvSpPr>
          <p:cNvPr id="8" name="Elipse 7">
            <a:extLst>
              <a:ext uri="{FF2B5EF4-FFF2-40B4-BE49-F238E27FC236}">
                <a16:creationId xmlns:a16="http://schemas.microsoft.com/office/drawing/2014/main" id="{93B79438-FD3A-522F-8FDE-007C316841E6}"/>
              </a:ext>
            </a:extLst>
          </p:cNvPr>
          <p:cNvSpPr/>
          <p:nvPr/>
        </p:nvSpPr>
        <p:spPr>
          <a:xfrm>
            <a:off x="7068111" y="2102450"/>
            <a:ext cx="828000" cy="792000"/>
          </a:xfrm>
          <a:prstGeom prst="ellipse">
            <a:avLst/>
          </a:prstGeom>
          <a:solidFill>
            <a:schemeClr val="accent6"/>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sz="1200" b="1" dirty="0"/>
          </a:p>
        </p:txBody>
      </p:sp>
      <p:sp>
        <p:nvSpPr>
          <p:cNvPr id="14" name="Elipse 13">
            <a:extLst>
              <a:ext uri="{FF2B5EF4-FFF2-40B4-BE49-F238E27FC236}">
                <a16:creationId xmlns:a16="http://schemas.microsoft.com/office/drawing/2014/main" id="{93398B95-5EDA-E5C5-9A1F-1CF1D24428C7}"/>
              </a:ext>
            </a:extLst>
          </p:cNvPr>
          <p:cNvSpPr/>
          <p:nvPr/>
        </p:nvSpPr>
        <p:spPr>
          <a:xfrm>
            <a:off x="3145255" y="3475371"/>
            <a:ext cx="828000" cy="792000"/>
          </a:xfrm>
          <a:prstGeom prst="ellipse">
            <a:avLst/>
          </a:prstGeom>
          <a:solidFill>
            <a:schemeClr val="accent6"/>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sz="1600" b="1" dirty="0"/>
          </a:p>
        </p:txBody>
      </p:sp>
      <p:sp>
        <p:nvSpPr>
          <p:cNvPr id="17" name="Elipse 16">
            <a:extLst>
              <a:ext uri="{FF2B5EF4-FFF2-40B4-BE49-F238E27FC236}">
                <a16:creationId xmlns:a16="http://schemas.microsoft.com/office/drawing/2014/main" id="{9A75E809-999D-B596-DD63-83D3F944BA92}"/>
              </a:ext>
            </a:extLst>
          </p:cNvPr>
          <p:cNvSpPr/>
          <p:nvPr/>
        </p:nvSpPr>
        <p:spPr>
          <a:xfrm>
            <a:off x="7057563" y="4527317"/>
            <a:ext cx="828000" cy="792000"/>
          </a:xfrm>
          <a:prstGeom prst="ellipse">
            <a:avLst/>
          </a:prstGeom>
          <a:solidFill>
            <a:schemeClr val="accent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sz="1200" b="1" dirty="0">
              <a:solidFill>
                <a:schemeClr val="bg1"/>
              </a:solidFill>
            </a:endParaRPr>
          </a:p>
        </p:txBody>
      </p:sp>
      <p:sp>
        <p:nvSpPr>
          <p:cNvPr id="18" name="Elipse 17">
            <a:extLst>
              <a:ext uri="{FF2B5EF4-FFF2-40B4-BE49-F238E27FC236}">
                <a16:creationId xmlns:a16="http://schemas.microsoft.com/office/drawing/2014/main" id="{36CDED30-AC3B-7573-1A6E-6B48935F63FC}"/>
              </a:ext>
            </a:extLst>
          </p:cNvPr>
          <p:cNvSpPr/>
          <p:nvPr/>
        </p:nvSpPr>
        <p:spPr>
          <a:xfrm>
            <a:off x="3145255" y="5275458"/>
            <a:ext cx="828000" cy="792000"/>
          </a:xfrm>
          <a:prstGeom prst="ellipse">
            <a:avLst/>
          </a:prstGeom>
          <a:solidFill>
            <a:schemeClr val="accent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sz="1200" b="1" dirty="0">
              <a:solidFill>
                <a:schemeClr val="bg1"/>
              </a:solidFill>
            </a:endParaRPr>
          </a:p>
        </p:txBody>
      </p:sp>
      <p:pic>
        <p:nvPicPr>
          <p:cNvPr id="23" name="Gráfico 22" descr="Germen con relleno sólido">
            <a:extLst>
              <a:ext uri="{FF2B5EF4-FFF2-40B4-BE49-F238E27FC236}">
                <a16:creationId xmlns:a16="http://schemas.microsoft.com/office/drawing/2014/main" id="{3A902BCC-8A8B-4F7E-4F68-2375094D32C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341453" y="4821679"/>
            <a:ext cx="345041" cy="345041"/>
          </a:xfrm>
          <a:prstGeom prst="rect">
            <a:avLst/>
          </a:prstGeom>
        </p:spPr>
      </p:pic>
      <p:pic>
        <p:nvPicPr>
          <p:cNvPr id="25" name="Gráfico 24" descr="Hospital contorno">
            <a:extLst>
              <a:ext uri="{FF2B5EF4-FFF2-40B4-BE49-F238E27FC236}">
                <a16:creationId xmlns:a16="http://schemas.microsoft.com/office/drawing/2014/main" id="{3A9279CA-C5E1-0C66-EFD7-B84321F00CD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257306" y="3616574"/>
            <a:ext cx="489223" cy="489223"/>
          </a:xfrm>
          <a:prstGeom prst="rect">
            <a:avLst/>
          </a:prstGeom>
        </p:spPr>
      </p:pic>
      <p:sp>
        <p:nvSpPr>
          <p:cNvPr id="26" name="CuadroTexto 25">
            <a:extLst>
              <a:ext uri="{FF2B5EF4-FFF2-40B4-BE49-F238E27FC236}">
                <a16:creationId xmlns:a16="http://schemas.microsoft.com/office/drawing/2014/main" id="{814F1FE8-7F50-7D94-5748-990A528CBEBB}"/>
              </a:ext>
            </a:extLst>
          </p:cNvPr>
          <p:cNvSpPr txBox="1"/>
          <p:nvPr/>
        </p:nvSpPr>
        <p:spPr>
          <a:xfrm>
            <a:off x="7107482" y="2276964"/>
            <a:ext cx="830314" cy="400110"/>
          </a:xfrm>
          <a:prstGeom prst="rect">
            <a:avLst/>
          </a:prstGeom>
          <a:noFill/>
        </p:spPr>
        <p:txBody>
          <a:bodyPr wrap="square" rtlCol="0">
            <a:spAutoFit/>
          </a:bodyPr>
          <a:lstStyle/>
          <a:p>
            <a:r>
              <a:rPr lang="en-US" sz="2000" b="1" dirty="0">
                <a:solidFill>
                  <a:schemeClr val="bg1"/>
                </a:solidFill>
              </a:rPr>
              <a:t>91,7%</a:t>
            </a:r>
            <a:endParaRPr lang="es-CR" sz="2000" b="1" dirty="0">
              <a:solidFill>
                <a:schemeClr val="bg1"/>
              </a:solidFill>
            </a:endParaRPr>
          </a:p>
        </p:txBody>
      </p:sp>
      <p:sp>
        <p:nvSpPr>
          <p:cNvPr id="36" name="CuadroTexto 35">
            <a:extLst>
              <a:ext uri="{FF2B5EF4-FFF2-40B4-BE49-F238E27FC236}">
                <a16:creationId xmlns:a16="http://schemas.microsoft.com/office/drawing/2014/main" id="{4317FA59-F4C4-2AC4-2C37-2B1153E637B6}"/>
              </a:ext>
            </a:extLst>
          </p:cNvPr>
          <p:cNvSpPr txBox="1"/>
          <p:nvPr/>
        </p:nvSpPr>
        <p:spPr>
          <a:xfrm>
            <a:off x="3141072" y="3652431"/>
            <a:ext cx="926250" cy="400110"/>
          </a:xfrm>
          <a:prstGeom prst="rect">
            <a:avLst/>
          </a:prstGeom>
          <a:noFill/>
        </p:spPr>
        <p:txBody>
          <a:bodyPr wrap="square" rtlCol="0">
            <a:spAutoFit/>
          </a:bodyPr>
          <a:lstStyle/>
          <a:p>
            <a:r>
              <a:rPr lang="en-US" sz="2000" b="1" dirty="0">
                <a:solidFill>
                  <a:schemeClr val="bg1"/>
                </a:solidFill>
              </a:rPr>
              <a:t>63,6%</a:t>
            </a:r>
            <a:endParaRPr lang="es-CR" sz="2000" b="1" dirty="0">
              <a:solidFill>
                <a:schemeClr val="bg1"/>
              </a:solidFill>
            </a:endParaRPr>
          </a:p>
        </p:txBody>
      </p:sp>
      <p:sp>
        <p:nvSpPr>
          <p:cNvPr id="43" name="CuadroTexto 42">
            <a:extLst>
              <a:ext uri="{FF2B5EF4-FFF2-40B4-BE49-F238E27FC236}">
                <a16:creationId xmlns:a16="http://schemas.microsoft.com/office/drawing/2014/main" id="{74BD8CEF-DAC1-EAC8-1CF8-F74C1BF8E455}"/>
              </a:ext>
            </a:extLst>
          </p:cNvPr>
          <p:cNvSpPr txBox="1"/>
          <p:nvPr/>
        </p:nvSpPr>
        <p:spPr>
          <a:xfrm>
            <a:off x="7114249" y="4721708"/>
            <a:ext cx="771314" cy="400110"/>
          </a:xfrm>
          <a:prstGeom prst="rect">
            <a:avLst/>
          </a:prstGeom>
          <a:noFill/>
        </p:spPr>
        <p:txBody>
          <a:bodyPr wrap="square" rtlCol="0">
            <a:spAutoFit/>
          </a:bodyPr>
          <a:lstStyle/>
          <a:p>
            <a:pPr algn="ctr"/>
            <a:r>
              <a:rPr lang="en-US" sz="2000" b="1" dirty="0">
                <a:solidFill>
                  <a:schemeClr val="bg1"/>
                </a:solidFill>
              </a:rPr>
              <a:t>0%</a:t>
            </a:r>
            <a:endParaRPr lang="es-CR" sz="2000" b="1" dirty="0">
              <a:solidFill>
                <a:schemeClr val="bg1"/>
              </a:solidFill>
            </a:endParaRPr>
          </a:p>
        </p:txBody>
      </p:sp>
      <p:sp>
        <p:nvSpPr>
          <p:cNvPr id="45" name="CuadroTexto 44">
            <a:extLst>
              <a:ext uri="{FF2B5EF4-FFF2-40B4-BE49-F238E27FC236}">
                <a16:creationId xmlns:a16="http://schemas.microsoft.com/office/drawing/2014/main" id="{7CB1775C-774A-19C6-3779-9FAE2B14F2A5}"/>
              </a:ext>
            </a:extLst>
          </p:cNvPr>
          <p:cNvSpPr txBox="1"/>
          <p:nvPr/>
        </p:nvSpPr>
        <p:spPr>
          <a:xfrm>
            <a:off x="3073770" y="5452576"/>
            <a:ext cx="943649" cy="400110"/>
          </a:xfrm>
          <a:prstGeom prst="rect">
            <a:avLst/>
          </a:prstGeom>
          <a:noFill/>
        </p:spPr>
        <p:txBody>
          <a:bodyPr wrap="square" rtlCol="0">
            <a:spAutoFit/>
          </a:bodyPr>
          <a:lstStyle/>
          <a:p>
            <a:pPr algn="ctr"/>
            <a:r>
              <a:rPr lang="en-US" sz="2000" b="1" dirty="0">
                <a:solidFill>
                  <a:schemeClr val="bg1"/>
                </a:solidFill>
                <a:effectLst/>
              </a:rPr>
              <a:t>≤ 25%</a:t>
            </a:r>
            <a:endParaRPr lang="es-CR" sz="2000" b="1" dirty="0">
              <a:solidFill>
                <a:schemeClr val="bg1"/>
              </a:solidFill>
            </a:endParaRPr>
          </a:p>
        </p:txBody>
      </p:sp>
      <p:cxnSp>
        <p:nvCxnSpPr>
          <p:cNvPr id="57" name="Conector recto 56">
            <a:extLst>
              <a:ext uri="{FF2B5EF4-FFF2-40B4-BE49-F238E27FC236}">
                <a16:creationId xmlns:a16="http://schemas.microsoft.com/office/drawing/2014/main" id="{0A8E3DD0-8F1D-4359-9E69-DA71471E045D}"/>
              </a:ext>
            </a:extLst>
          </p:cNvPr>
          <p:cNvCxnSpPr>
            <a:cxnSpLocks/>
          </p:cNvCxnSpPr>
          <p:nvPr/>
        </p:nvCxnSpPr>
        <p:spPr>
          <a:xfrm>
            <a:off x="2956484" y="2340701"/>
            <a:ext cx="0" cy="34990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8" name="Flecha: hacia abajo 57">
            <a:extLst>
              <a:ext uri="{FF2B5EF4-FFF2-40B4-BE49-F238E27FC236}">
                <a16:creationId xmlns:a16="http://schemas.microsoft.com/office/drawing/2014/main" id="{44F4921B-38E5-20CF-9B90-E5A119211A55}"/>
              </a:ext>
            </a:extLst>
          </p:cNvPr>
          <p:cNvSpPr/>
          <p:nvPr/>
        </p:nvSpPr>
        <p:spPr>
          <a:xfrm>
            <a:off x="1338804" y="4772978"/>
            <a:ext cx="237000" cy="3333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CuadroTexto 1">
            <a:extLst>
              <a:ext uri="{FF2B5EF4-FFF2-40B4-BE49-F238E27FC236}">
                <a16:creationId xmlns:a16="http://schemas.microsoft.com/office/drawing/2014/main" id="{7B013C78-6F9C-8B48-46AC-6E88FCF6F14F}"/>
              </a:ext>
            </a:extLst>
          </p:cNvPr>
          <p:cNvSpPr txBox="1"/>
          <p:nvPr/>
        </p:nvSpPr>
        <p:spPr>
          <a:xfrm>
            <a:off x="1223466" y="5175447"/>
            <a:ext cx="10295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14-item survey at the beginning of their</a:t>
            </a:r>
            <a:r>
              <a:rPr lang="en-US" sz="1200" dirty="0">
                <a:solidFill>
                  <a:prstClr val="black"/>
                </a:solidFill>
                <a:latin typeface="Calibri" panose="020F0502020204030204"/>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SIDP-CP</a:t>
            </a:r>
          </a:p>
        </p:txBody>
      </p:sp>
      <p:pic>
        <p:nvPicPr>
          <p:cNvPr id="9" name="Gráfico 8" descr="Doctor con relleno sólido">
            <a:extLst>
              <a:ext uri="{FF2B5EF4-FFF2-40B4-BE49-F238E27FC236}">
                <a16:creationId xmlns:a16="http://schemas.microsoft.com/office/drawing/2014/main" id="{61EE727F-755D-23FD-6168-6520222E936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43290" y="5096547"/>
            <a:ext cx="539454" cy="539454"/>
          </a:xfrm>
          <a:prstGeom prst="rect">
            <a:avLst/>
          </a:prstGeom>
        </p:spPr>
      </p:pic>
      <p:sp>
        <p:nvSpPr>
          <p:cNvPr id="19" name="CuadroTexto 18">
            <a:extLst>
              <a:ext uri="{FF2B5EF4-FFF2-40B4-BE49-F238E27FC236}">
                <a16:creationId xmlns:a16="http://schemas.microsoft.com/office/drawing/2014/main" id="{603E47FC-AD90-F943-D689-2F6D478D5657}"/>
              </a:ext>
            </a:extLst>
          </p:cNvPr>
          <p:cNvSpPr txBox="1"/>
          <p:nvPr/>
        </p:nvSpPr>
        <p:spPr>
          <a:xfrm>
            <a:off x="109804" y="5501758"/>
            <a:ext cx="1003857" cy="477054"/>
          </a:xfrm>
          <a:prstGeom prst="rect">
            <a:avLst/>
          </a:prstGeom>
          <a:noFill/>
        </p:spPr>
        <p:txBody>
          <a:bodyPr wrap="square" rtlCol="0">
            <a:spAutoFit/>
          </a:bodyPr>
          <a:lstStyle/>
          <a:p>
            <a:pPr algn="ctr"/>
            <a:r>
              <a:rPr lang="es-CR" b="1" dirty="0"/>
              <a:t>12</a:t>
            </a:r>
            <a:br>
              <a:rPr lang="es-CR" b="1" dirty="0"/>
            </a:br>
            <a:r>
              <a:rPr lang="es-CR" sz="700" b="1" dirty="0" err="1"/>
              <a:t>LatAm</a:t>
            </a:r>
            <a:r>
              <a:rPr lang="es-CR" sz="700" b="1" dirty="0"/>
              <a:t> </a:t>
            </a:r>
            <a:r>
              <a:rPr lang="es-CR" sz="700" b="1" dirty="0" err="1"/>
              <a:t>Pharmacists</a:t>
            </a:r>
            <a:endParaRPr lang="es-CR" sz="700" b="1" dirty="0"/>
          </a:p>
        </p:txBody>
      </p:sp>
      <p:sp>
        <p:nvSpPr>
          <p:cNvPr id="59" name="Flecha: hacia abajo 58">
            <a:extLst>
              <a:ext uri="{FF2B5EF4-FFF2-40B4-BE49-F238E27FC236}">
                <a16:creationId xmlns:a16="http://schemas.microsoft.com/office/drawing/2014/main" id="{7B0B3AD9-2213-41E2-90A4-054B582B94D7}"/>
              </a:ext>
            </a:extLst>
          </p:cNvPr>
          <p:cNvSpPr/>
          <p:nvPr/>
        </p:nvSpPr>
        <p:spPr>
          <a:xfrm rot="16200000">
            <a:off x="1047518" y="5390268"/>
            <a:ext cx="178353" cy="2184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highlight>
                <a:srgbClr val="000000"/>
              </a:highlight>
            </a:endParaRPr>
          </a:p>
        </p:txBody>
      </p:sp>
      <p:cxnSp>
        <p:nvCxnSpPr>
          <p:cNvPr id="60" name="Conector recto 59">
            <a:extLst>
              <a:ext uri="{FF2B5EF4-FFF2-40B4-BE49-F238E27FC236}">
                <a16:creationId xmlns:a16="http://schemas.microsoft.com/office/drawing/2014/main" id="{EC868F59-D81E-462A-AB65-438448E73F98}"/>
              </a:ext>
            </a:extLst>
          </p:cNvPr>
          <p:cNvCxnSpPr>
            <a:cxnSpLocks/>
          </p:cNvCxnSpPr>
          <p:nvPr/>
        </p:nvCxnSpPr>
        <p:spPr>
          <a:xfrm>
            <a:off x="7976309" y="2373420"/>
            <a:ext cx="0" cy="34990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338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09240" y="356377"/>
            <a:ext cx="6393354" cy="792000"/>
          </a:xfrm>
        </p:spPr>
        <p:txBody>
          <a:bodyPr>
            <a:normAutofit fontScale="90000"/>
          </a:bodyPr>
          <a:lstStyle/>
          <a:p>
            <a:pPr algn="ctr"/>
            <a:r>
              <a:rPr lang="en-GB" b="1" dirty="0">
                <a:solidFill>
                  <a:schemeClr val="accent1">
                    <a:lumMod val="75000"/>
                  </a:schemeClr>
                </a:solidFill>
              </a:rPr>
              <a:t>SIMPOSIO DE RESISTENCIA ANTIMICROBIANA</a:t>
            </a:r>
          </a:p>
        </p:txBody>
      </p:sp>
      <p:sp>
        <p:nvSpPr>
          <p:cNvPr id="5" name="Text Placeholder 4"/>
          <p:cNvSpPr>
            <a:spLocks noGrp="1"/>
          </p:cNvSpPr>
          <p:nvPr>
            <p:ph type="body" idx="13"/>
          </p:nvPr>
        </p:nvSpPr>
        <p:spPr>
          <a:xfrm>
            <a:off x="6527197" y="1543407"/>
            <a:ext cx="4054905" cy="561949"/>
          </a:xfrm>
        </p:spPr>
        <p:txBody>
          <a:bodyPr>
            <a:normAutofit/>
          </a:bodyPr>
          <a:lstStyle/>
          <a:p>
            <a:r>
              <a:rPr lang="en-GB" sz="3200" dirty="0"/>
              <a:t>18</a:t>
            </a:r>
            <a:r>
              <a:rPr lang="en-GB" sz="3200" baseline="30000" dirty="0"/>
              <a:t> </a:t>
            </a:r>
            <a:r>
              <a:rPr lang="en-GB" sz="3200" dirty="0"/>
              <a:t> de </a:t>
            </a:r>
            <a:r>
              <a:rPr lang="en-GB" sz="3200" dirty="0" err="1"/>
              <a:t>noviembre</a:t>
            </a:r>
            <a:r>
              <a:rPr lang="en-GB" sz="3200" dirty="0"/>
              <a:t> 2022 </a:t>
            </a:r>
            <a:endParaRPr lang="en-GB" dirty="0"/>
          </a:p>
        </p:txBody>
      </p:sp>
      <p:pic>
        <p:nvPicPr>
          <p:cNvPr id="7" name="Picture 3" descr="logo paho">
            <a:extLst>
              <a:ext uri="{FF2B5EF4-FFF2-40B4-BE49-F238E27FC236}">
                <a16:creationId xmlns:a16="http://schemas.microsoft.com/office/drawing/2014/main" id="{F70F9679-4880-474C-A7D5-6A8754E46E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6354" y="2435432"/>
            <a:ext cx="3639437" cy="8516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oro Farmacéutico de las Américas - Home | Facebook">
            <a:extLst>
              <a:ext uri="{FF2B5EF4-FFF2-40B4-BE49-F238E27FC236}">
                <a16:creationId xmlns:a16="http://schemas.microsoft.com/office/drawing/2014/main" id="{012EC76D-7202-137A-596D-1A920E732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1305" y="1953950"/>
            <a:ext cx="1757271" cy="175727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sociación Colombiana de Químicos Farmacéuticos Hospitalarios | Facebook">
            <a:extLst>
              <a:ext uri="{FF2B5EF4-FFF2-40B4-BE49-F238E27FC236}">
                <a16:creationId xmlns:a16="http://schemas.microsoft.com/office/drawing/2014/main" id="{34EF0C53-6A24-38D3-CDB4-C5F1F7E6A2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9624" y="3429000"/>
            <a:ext cx="2100631" cy="210063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legio Nacional de Químicos Farmacéuticos de Colombia – Colegio Nacional  de Químicos Farmacéuticos de Colombia">
            <a:extLst>
              <a:ext uri="{FF2B5EF4-FFF2-40B4-BE49-F238E27FC236}">
                <a16:creationId xmlns:a16="http://schemas.microsoft.com/office/drawing/2014/main" id="{3D3CBDAC-E87F-56D3-3AB1-E5A6ADCFF3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387" y="5679490"/>
            <a:ext cx="2216667" cy="103657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C81B1869-CA42-AD71-89CB-EF9714FB07C1}"/>
              </a:ext>
            </a:extLst>
          </p:cNvPr>
          <p:cNvPicPr>
            <a:picLocks noChangeAspect="1"/>
          </p:cNvPicPr>
          <p:nvPr/>
        </p:nvPicPr>
        <p:blipFill>
          <a:blip r:embed="rId6"/>
          <a:stretch>
            <a:fillRect/>
          </a:stretch>
        </p:blipFill>
        <p:spPr>
          <a:xfrm>
            <a:off x="5309240" y="4209760"/>
            <a:ext cx="2216667" cy="457692"/>
          </a:xfrm>
          <a:prstGeom prst="rect">
            <a:avLst/>
          </a:prstGeom>
        </p:spPr>
      </p:pic>
      <p:pic>
        <p:nvPicPr>
          <p:cNvPr id="6" name="Imagen 5">
            <a:extLst>
              <a:ext uri="{FF2B5EF4-FFF2-40B4-BE49-F238E27FC236}">
                <a16:creationId xmlns:a16="http://schemas.microsoft.com/office/drawing/2014/main" id="{F6740AC5-A745-030F-4817-961853FAAC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45" y="-141939"/>
            <a:ext cx="4849565" cy="6858000"/>
          </a:xfrm>
          <a:prstGeom prst="rect">
            <a:avLst/>
          </a:prstGeom>
        </p:spPr>
      </p:pic>
    </p:spTree>
    <p:extLst>
      <p:ext uri="{BB962C8B-B14F-4D97-AF65-F5344CB8AC3E}">
        <p14:creationId xmlns:p14="http://schemas.microsoft.com/office/powerpoint/2010/main" val="4022043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D1C4D3A8-C811-115D-0491-510D129984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133" y="784927"/>
            <a:ext cx="3920370" cy="5414433"/>
          </a:xfrm>
        </p:spPr>
      </p:pic>
      <p:sp>
        <p:nvSpPr>
          <p:cNvPr id="7" name="CuadroTexto 6">
            <a:extLst>
              <a:ext uri="{FF2B5EF4-FFF2-40B4-BE49-F238E27FC236}">
                <a16:creationId xmlns:a16="http://schemas.microsoft.com/office/drawing/2014/main" id="{2E72D4FB-F132-570D-C910-865DD4C0D51E}"/>
              </a:ext>
            </a:extLst>
          </p:cNvPr>
          <p:cNvSpPr txBox="1"/>
          <p:nvPr/>
        </p:nvSpPr>
        <p:spPr>
          <a:xfrm>
            <a:off x="5136419" y="102844"/>
            <a:ext cx="6097348" cy="1295868"/>
          </a:xfrm>
          <a:prstGeom prst="rect">
            <a:avLst/>
          </a:prstGeom>
          <a:noFill/>
        </p:spPr>
        <p:txBody>
          <a:bodyPr wrap="square">
            <a:spAutoFit/>
          </a:bodyPr>
          <a:lstStyle/>
          <a:p>
            <a:pPr algn="ctr">
              <a:lnSpc>
                <a:spcPct val="150000"/>
              </a:lnSpc>
              <a:spcBef>
                <a:spcPts val="2250"/>
              </a:spcBef>
              <a:spcAft>
                <a:spcPts val="2250"/>
              </a:spcAft>
            </a:pPr>
            <a:r>
              <a:rPr lang="en-GB" sz="18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FIP Commitment to Action on antimicrobial resistance (AMR) and antimicrobial stewardship (AMS) by 2030- </a:t>
            </a: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Supported by the FIP Commission on AMR</a:t>
            </a:r>
            <a:endParaRPr lang="es-UY" sz="20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9" name="Imagen 8">
            <a:extLst>
              <a:ext uri="{FF2B5EF4-FFF2-40B4-BE49-F238E27FC236}">
                <a16:creationId xmlns:a16="http://schemas.microsoft.com/office/drawing/2014/main" id="{62A04D1F-4069-765C-2CF0-30F3CCB2808A}"/>
              </a:ext>
            </a:extLst>
          </p:cNvPr>
          <p:cNvPicPr>
            <a:picLocks noChangeAspect="1"/>
          </p:cNvPicPr>
          <p:nvPr/>
        </p:nvPicPr>
        <p:blipFill>
          <a:blip r:embed="rId3"/>
          <a:stretch>
            <a:fillRect/>
          </a:stretch>
        </p:blipFill>
        <p:spPr>
          <a:xfrm>
            <a:off x="6101734" y="1702638"/>
            <a:ext cx="3651530" cy="4868707"/>
          </a:xfrm>
          <a:prstGeom prst="rect">
            <a:avLst/>
          </a:prstGeom>
        </p:spPr>
      </p:pic>
    </p:spTree>
    <p:extLst>
      <p:ext uri="{BB962C8B-B14F-4D97-AF65-F5344CB8AC3E}">
        <p14:creationId xmlns:p14="http://schemas.microsoft.com/office/powerpoint/2010/main" val="1733993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5CD261-17E6-FA37-F1E3-6C1A96E5A9BF}"/>
              </a:ext>
            </a:extLst>
          </p:cNvPr>
          <p:cNvSpPr>
            <a:spLocks noGrp="1"/>
          </p:cNvSpPr>
          <p:nvPr>
            <p:ph type="title"/>
          </p:nvPr>
        </p:nvSpPr>
        <p:spPr>
          <a:xfrm>
            <a:off x="977372" y="304209"/>
            <a:ext cx="8663192" cy="866545"/>
          </a:xfrm>
        </p:spPr>
        <p:txBody>
          <a:bodyPr/>
          <a:lstStyle/>
          <a:p>
            <a:r>
              <a:rPr lang="es-UY" dirty="0">
                <a:solidFill>
                  <a:schemeClr val="accent1">
                    <a:lumMod val="75000"/>
                  </a:schemeClr>
                </a:solidFill>
              </a:rPr>
              <a:t>Bienvenidos/</a:t>
            </a:r>
            <a:r>
              <a:rPr lang="es-UY" dirty="0" err="1">
                <a:solidFill>
                  <a:schemeClr val="accent1">
                    <a:lumMod val="75000"/>
                  </a:schemeClr>
                </a:solidFill>
              </a:rPr>
              <a:t>Welcome</a:t>
            </a:r>
            <a:r>
              <a:rPr lang="es-UY" dirty="0">
                <a:solidFill>
                  <a:schemeClr val="accent1">
                    <a:lumMod val="75000"/>
                  </a:schemeClr>
                </a:solidFill>
              </a:rPr>
              <a:t>/</a:t>
            </a:r>
            <a:r>
              <a:rPr lang="es-UY" dirty="0" err="1">
                <a:solidFill>
                  <a:schemeClr val="accent1">
                    <a:lumMod val="75000"/>
                  </a:schemeClr>
                </a:solidFill>
              </a:rPr>
              <a:t>Bem-vindo</a:t>
            </a:r>
            <a:endParaRPr lang="es-UY" dirty="0">
              <a:solidFill>
                <a:schemeClr val="accent1">
                  <a:lumMod val="75000"/>
                </a:schemeClr>
              </a:solidFill>
            </a:endParaRPr>
          </a:p>
        </p:txBody>
      </p:sp>
      <p:pic>
        <p:nvPicPr>
          <p:cNvPr id="4" name="Marcador de contenido 5">
            <a:extLst>
              <a:ext uri="{FF2B5EF4-FFF2-40B4-BE49-F238E27FC236}">
                <a16:creationId xmlns:a16="http://schemas.microsoft.com/office/drawing/2014/main" id="{75D51D83-91E0-6A27-B4D7-3AD72C46D1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6869" y="1274777"/>
            <a:ext cx="6716457" cy="4468753"/>
          </a:xfrm>
          <a:prstGeom prst="rect">
            <a:avLst/>
          </a:prstGeom>
        </p:spPr>
      </p:pic>
      <p:pic>
        <p:nvPicPr>
          <p:cNvPr id="5" name="Marcador de contenido 6">
            <a:extLst>
              <a:ext uri="{FF2B5EF4-FFF2-40B4-BE49-F238E27FC236}">
                <a16:creationId xmlns:a16="http://schemas.microsoft.com/office/drawing/2014/main" id="{E8418CD9-3DBA-4A3D-A97A-2EEC277C6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05" y="1274777"/>
            <a:ext cx="4636251" cy="4468753"/>
          </a:xfrm>
          <a:prstGeom prst="rect">
            <a:avLst/>
          </a:prstGeom>
        </p:spPr>
      </p:pic>
    </p:spTree>
    <p:extLst>
      <p:ext uri="{BB962C8B-B14F-4D97-AF65-F5344CB8AC3E}">
        <p14:creationId xmlns:p14="http://schemas.microsoft.com/office/powerpoint/2010/main" val="1532043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369046" y="4274470"/>
            <a:ext cx="9438957" cy="1015081"/>
          </a:xfrm>
        </p:spPr>
        <p:txBody>
          <a:bodyPr>
            <a:normAutofit fontScale="85000" lnSpcReduction="20000"/>
          </a:bodyPr>
          <a:lstStyle/>
          <a:p>
            <a:r>
              <a:rPr lang="en-GB" sz="2400" dirty="0" err="1">
                <a:solidFill>
                  <a:schemeClr val="accent1">
                    <a:lumMod val="75000"/>
                  </a:schemeClr>
                </a:solidFill>
              </a:rPr>
              <a:t>Dr.</a:t>
            </a:r>
            <a:r>
              <a:rPr lang="en-GB" sz="2400" dirty="0">
                <a:solidFill>
                  <a:schemeClr val="accent1">
                    <a:lumMod val="75000"/>
                  </a:schemeClr>
                </a:solidFill>
              </a:rPr>
              <a:t> Eduardo Savio</a:t>
            </a:r>
          </a:p>
          <a:p>
            <a:r>
              <a:rPr lang="en-GB" sz="2400" dirty="0">
                <a:solidFill>
                  <a:schemeClr val="accent1">
                    <a:lumMod val="75000"/>
                  </a:schemeClr>
                </a:solidFill>
              </a:rPr>
              <a:t>President</a:t>
            </a:r>
          </a:p>
          <a:p>
            <a:r>
              <a:rPr lang="en-GB" sz="2400" dirty="0">
                <a:solidFill>
                  <a:schemeClr val="accent1">
                    <a:lumMod val="75000"/>
                  </a:schemeClr>
                </a:solidFill>
              </a:rPr>
              <a:t>Pharmaceutical Forum of the Americas</a:t>
            </a:r>
          </a:p>
        </p:txBody>
      </p:sp>
      <p:pic>
        <p:nvPicPr>
          <p:cNvPr id="3" name="Imagen 2">
            <a:extLst>
              <a:ext uri="{FF2B5EF4-FFF2-40B4-BE49-F238E27FC236}">
                <a16:creationId xmlns:a16="http://schemas.microsoft.com/office/drawing/2014/main" id="{5939BBDA-DC52-65E2-110F-3F4810279CDC}"/>
              </a:ext>
            </a:extLst>
          </p:cNvPr>
          <p:cNvPicPr>
            <a:picLocks noChangeAspect="1"/>
          </p:cNvPicPr>
          <p:nvPr/>
        </p:nvPicPr>
        <p:blipFill>
          <a:blip r:embed="rId2"/>
          <a:stretch>
            <a:fillRect/>
          </a:stretch>
        </p:blipFill>
        <p:spPr>
          <a:xfrm>
            <a:off x="1561763" y="1182501"/>
            <a:ext cx="8723213" cy="4914076"/>
          </a:xfrm>
          <a:prstGeom prst="rect">
            <a:avLst/>
          </a:prstGeom>
        </p:spPr>
      </p:pic>
    </p:spTree>
    <p:extLst>
      <p:ext uri="{BB962C8B-B14F-4D97-AF65-F5344CB8AC3E}">
        <p14:creationId xmlns:p14="http://schemas.microsoft.com/office/powerpoint/2010/main" val="3796438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9748D2-C17E-4941-75F7-D2EB6D59F030}"/>
              </a:ext>
            </a:extLst>
          </p:cNvPr>
          <p:cNvSpPr>
            <a:spLocks noGrp="1"/>
          </p:cNvSpPr>
          <p:nvPr>
            <p:ph type="title"/>
          </p:nvPr>
        </p:nvSpPr>
        <p:spPr>
          <a:xfrm>
            <a:off x="5231585" y="616148"/>
            <a:ext cx="6682849" cy="792000"/>
          </a:xfrm>
        </p:spPr>
        <p:txBody>
          <a:bodyPr>
            <a:normAutofit fontScale="90000"/>
          </a:bodyPr>
          <a:lstStyle/>
          <a:p>
            <a:r>
              <a:rPr lang="es-UY" dirty="0">
                <a:solidFill>
                  <a:schemeClr val="accent1">
                    <a:lumMod val="75000"/>
                  </a:schemeClr>
                </a:solidFill>
              </a:rPr>
              <a:t>SIMPOSIO DE AUTOCUIDADO Y AUTOMEDICACIÓN</a:t>
            </a:r>
            <a:br>
              <a:rPr lang="es-UY" dirty="0">
                <a:solidFill>
                  <a:schemeClr val="accent1">
                    <a:lumMod val="75000"/>
                  </a:schemeClr>
                </a:solidFill>
              </a:rPr>
            </a:br>
            <a:r>
              <a:rPr lang="es-UY" sz="3100" dirty="0">
                <a:solidFill>
                  <a:schemeClr val="accent1">
                    <a:lumMod val="75000"/>
                  </a:schemeClr>
                </a:solidFill>
              </a:rPr>
              <a:t>18 de noviembre 2022</a:t>
            </a:r>
          </a:p>
        </p:txBody>
      </p:sp>
      <p:pic>
        <p:nvPicPr>
          <p:cNvPr id="5" name="Imagen 4">
            <a:extLst>
              <a:ext uri="{FF2B5EF4-FFF2-40B4-BE49-F238E27FC236}">
                <a16:creationId xmlns:a16="http://schemas.microsoft.com/office/drawing/2014/main" id="{4490511B-CFB3-D262-6471-57626DA9CD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701" y="534408"/>
            <a:ext cx="4095996" cy="5789183"/>
          </a:xfrm>
          <a:prstGeom prst="rect">
            <a:avLst/>
          </a:prstGeom>
        </p:spPr>
      </p:pic>
      <p:pic>
        <p:nvPicPr>
          <p:cNvPr id="7" name="Picture 2" descr="Foro Farmacéutico de las Américas - Home | Facebook">
            <a:extLst>
              <a:ext uri="{FF2B5EF4-FFF2-40B4-BE49-F238E27FC236}">
                <a16:creationId xmlns:a16="http://schemas.microsoft.com/office/drawing/2014/main" id="{44F07530-DC8D-5A13-A2C2-8B4F09CA1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7163" y="2083797"/>
            <a:ext cx="1757271" cy="175727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B0976166-1625-5554-FC84-721136A2A87B}"/>
              </a:ext>
            </a:extLst>
          </p:cNvPr>
          <p:cNvPicPr>
            <a:picLocks noChangeAspect="1"/>
          </p:cNvPicPr>
          <p:nvPr/>
        </p:nvPicPr>
        <p:blipFill>
          <a:blip r:embed="rId4"/>
          <a:stretch>
            <a:fillRect/>
          </a:stretch>
        </p:blipFill>
        <p:spPr>
          <a:xfrm>
            <a:off x="4735907" y="2174350"/>
            <a:ext cx="5212173" cy="1576161"/>
          </a:xfrm>
          <a:prstGeom prst="rect">
            <a:avLst/>
          </a:prstGeom>
        </p:spPr>
      </p:pic>
      <p:pic>
        <p:nvPicPr>
          <p:cNvPr id="9" name="Imagen 8">
            <a:extLst>
              <a:ext uri="{FF2B5EF4-FFF2-40B4-BE49-F238E27FC236}">
                <a16:creationId xmlns:a16="http://schemas.microsoft.com/office/drawing/2014/main" id="{E6C43F97-379D-CCCC-4672-93F18D14C597}"/>
              </a:ext>
            </a:extLst>
          </p:cNvPr>
          <p:cNvPicPr>
            <a:picLocks noChangeAspect="1"/>
          </p:cNvPicPr>
          <p:nvPr/>
        </p:nvPicPr>
        <p:blipFill>
          <a:blip r:embed="rId5"/>
          <a:stretch>
            <a:fillRect/>
          </a:stretch>
        </p:blipFill>
        <p:spPr>
          <a:xfrm>
            <a:off x="6851032" y="4192712"/>
            <a:ext cx="1327728" cy="1327728"/>
          </a:xfrm>
          <a:prstGeom prst="rect">
            <a:avLst/>
          </a:prstGeom>
        </p:spPr>
      </p:pic>
      <p:pic>
        <p:nvPicPr>
          <p:cNvPr id="10" name="Picture 2" descr="FIP Development Goals">
            <a:extLst>
              <a:ext uri="{FF2B5EF4-FFF2-40B4-BE49-F238E27FC236}">
                <a16:creationId xmlns:a16="http://schemas.microsoft.com/office/drawing/2014/main" id="{3BB0D4E1-9090-29F9-6D6C-ED851A6E86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29435" y="4117828"/>
            <a:ext cx="1327728" cy="1332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488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7831601-75F2-862D-61B6-AF1EBE85CD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433" y="1214028"/>
            <a:ext cx="3940563" cy="5572536"/>
          </a:xfrm>
          <a:prstGeom prst="rect">
            <a:avLst/>
          </a:prstGeom>
        </p:spPr>
      </p:pic>
      <p:sp>
        <p:nvSpPr>
          <p:cNvPr id="6" name="CuadroTexto 5">
            <a:extLst>
              <a:ext uri="{FF2B5EF4-FFF2-40B4-BE49-F238E27FC236}">
                <a16:creationId xmlns:a16="http://schemas.microsoft.com/office/drawing/2014/main" id="{F7AD43D5-BF2D-BDFC-CE98-DA551C4FA8AF}"/>
              </a:ext>
            </a:extLst>
          </p:cNvPr>
          <p:cNvSpPr txBox="1"/>
          <p:nvPr/>
        </p:nvSpPr>
        <p:spPr>
          <a:xfrm>
            <a:off x="5127100" y="166887"/>
            <a:ext cx="5781107" cy="913199"/>
          </a:xfrm>
          <a:prstGeom prst="rect">
            <a:avLst/>
          </a:prstGeom>
          <a:noFill/>
        </p:spPr>
        <p:txBody>
          <a:bodyPr wrap="square">
            <a:spAutoFit/>
          </a:bodyPr>
          <a:lstStyle/>
          <a:p>
            <a:pPr algn="ctr"/>
            <a:r>
              <a:rPr lang="es-UY" sz="2667" b="1" dirty="0">
                <a:solidFill>
                  <a:schemeClr val="accent1">
                    <a:lumMod val="75000"/>
                  </a:schemeClr>
                </a:solidFill>
                <a:latin typeface="+mj-lt"/>
                <a:ea typeface="+mj-ea"/>
                <a:cs typeface="+mj-cs"/>
              </a:rPr>
              <a:t>PRESENTACIONES DE LOS PRESIDENTES O SUS REPRESENTANTES</a:t>
            </a:r>
          </a:p>
        </p:txBody>
      </p:sp>
      <p:pic>
        <p:nvPicPr>
          <p:cNvPr id="8" name="Imagen 7">
            <a:extLst>
              <a:ext uri="{FF2B5EF4-FFF2-40B4-BE49-F238E27FC236}">
                <a16:creationId xmlns:a16="http://schemas.microsoft.com/office/drawing/2014/main" id="{6F9E2AFF-E29E-F166-7236-6A2B7B227E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23" y="0"/>
            <a:ext cx="4852211" cy="6858000"/>
          </a:xfrm>
          <a:prstGeom prst="rect">
            <a:avLst/>
          </a:prstGeom>
        </p:spPr>
      </p:pic>
      <p:pic>
        <p:nvPicPr>
          <p:cNvPr id="9" name="Picture 2" descr="FIP Development Goals">
            <a:extLst>
              <a:ext uri="{FF2B5EF4-FFF2-40B4-BE49-F238E27FC236}">
                <a16:creationId xmlns:a16="http://schemas.microsoft.com/office/drawing/2014/main" id="{4A68F579-5BC9-3877-6A47-581DCD802C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41169" y="2422039"/>
            <a:ext cx="1991331" cy="19977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oro Farmacéutico de las Américas - Home | Facebook">
            <a:extLst>
              <a:ext uri="{FF2B5EF4-FFF2-40B4-BE49-F238E27FC236}">
                <a16:creationId xmlns:a16="http://schemas.microsoft.com/office/drawing/2014/main" id="{ADF14D60-BF63-7ACE-45DD-F5E55CAE06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835" y="5029294"/>
            <a:ext cx="1757271" cy="175727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nternational Pharmaceutical Federation (FIP) - Home | Facebook">
            <a:extLst>
              <a:ext uri="{FF2B5EF4-FFF2-40B4-BE49-F238E27FC236}">
                <a16:creationId xmlns:a16="http://schemas.microsoft.com/office/drawing/2014/main" id="{F4B8E41B-BE48-CE31-A119-09DE529876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6997" y="5076509"/>
            <a:ext cx="1757271" cy="1757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397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191DFA-2329-8CC7-0923-4B5988311269}"/>
              </a:ext>
            </a:extLst>
          </p:cNvPr>
          <p:cNvSpPr>
            <a:spLocks noGrp="1"/>
          </p:cNvSpPr>
          <p:nvPr>
            <p:ph type="title"/>
          </p:nvPr>
        </p:nvSpPr>
        <p:spPr/>
        <p:txBody>
          <a:bodyPr/>
          <a:lstStyle/>
          <a:p>
            <a:pPr algn="ctr"/>
            <a:r>
              <a:rPr lang="es-UY" dirty="0">
                <a:solidFill>
                  <a:schemeClr val="accent1">
                    <a:lumMod val="75000"/>
                  </a:schemeClr>
                </a:solidFill>
              </a:rPr>
              <a:t>Conferencia Panamericana de Educación Farmacéutica</a:t>
            </a:r>
          </a:p>
        </p:txBody>
      </p:sp>
      <p:pic>
        <p:nvPicPr>
          <p:cNvPr id="4" name="Imagen 3">
            <a:extLst>
              <a:ext uri="{FF2B5EF4-FFF2-40B4-BE49-F238E27FC236}">
                <a16:creationId xmlns:a16="http://schemas.microsoft.com/office/drawing/2014/main" id="{B47DB96B-D989-8B07-4C64-1D2DE558DAC2}"/>
              </a:ext>
            </a:extLst>
          </p:cNvPr>
          <p:cNvPicPr>
            <a:picLocks noChangeAspect="1"/>
          </p:cNvPicPr>
          <p:nvPr/>
        </p:nvPicPr>
        <p:blipFill>
          <a:blip r:embed="rId2"/>
          <a:stretch>
            <a:fillRect/>
          </a:stretch>
        </p:blipFill>
        <p:spPr>
          <a:xfrm>
            <a:off x="4024069" y="2026825"/>
            <a:ext cx="2991488" cy="2978192"/>
          </a:xfrm>
          <a:prstGeom prst="rect">
            <a:avLst/>
          </a:prstGeom>
        </p:spPr>
      </p:pic>
      <p:pic>
        <p:nvPicPr>
          <p:cNvPr id="5" name="Imagen 4">
            <a:extLst>
              <a:ext uri="{FF2B5EF4-FFF2-40B4-BE49-F238E27FC236}">
                <a16:creationId xmlns:a16="http://schemas.microsoft.com/office/drawing/2014/main" id="{80E10137-EB7D-2324-AA84-C1172204155F}"/>
              </a:ext>
            </a:extLst>
          </p:cNvPr>
          <p:cNvPicPr>
            <a:picLocks noChangeAspect="1"/>
          </p:cNvPicPr>
          <p:nvPr/>
        </p:nvPicPr>
        <p:blipFill>
          <a:blip r:embed="rId3"/>
          <a:stretch>
            <a:fillRect/>
          </a:stretch>
        </p:blipFill>
        <p:spPr>
          <a:xfrm>
            <a:off x="336001" y="2501103"/>
            <a:ext cx="3169639" cy="2109251"/>
          </a:xfrm>
          <a:prstGeom prst="rect">
            <a:avLst/>
          </a:prstGeom>
        </p:spPr>
      </p:pic>
      <p:pic>
        <p:nvPicPr>
          <p:cNvPr id="6" name="Picture 2" descr="FIP Development Goals">
            <a:extLst>
              <a:ext uri="{FF2B5EF4-FFF2-40B4-BE49-F238E27FC236}">
                <a16:creationId xmlns:a16="http://schemas.microsoft.com/office/drawing/2014/main" id="{24B4BB6E-C44F-8693-E4F8-275F480DE7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8862" y="2785591"/>
            <a:ext cx="1516279" cy="15211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oro Farmacéutico de las Américas - Home | Facebook">
            <a:extLst>
              <a:ext uri="{FF2B5EF4-FFF2-40B4-BE49-F238E27FC236}">
                <a16:creationId xmlns:a16="http://schemas.microsoft.com/office/drawing/2014/main" id="{B4ECD01F-0107-76CF-D242-FBA8A0BB4D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1898" y="2677093"/>
            <a:ext cx="1757271" cy="1757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341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7DCEA3-B4F4-D96C-BACC-14042DA8F204}"/>
              </a:ext>
            </a:extLst>
          </p:cNvPr>
          <p:cNvSpPr>
            <a:spLocks noGrp="1"/>
          </p:cNvSpPr>
          <p:nvPr>
            <p:ph type="title"/>
          </p:nvPr>
        </p:nvSpPr>
        <p:spPr/>
        <p:txBody>
          <a:bodyPr>
            <a:normAutofit/>
          </a:bodyPr>
          <a:lstStyle/>
          <a:p>
            <a:pPr algn="ctr"/>
            <a:r>
              <a:rPr lang="es-UY" sz="3600" dirty="0">
                <a:solidFill>
                  <a:srgbClr val="00B0F0"/>
                </a:solidFill>
                <a:latin typeface="+mn-lt"/>
                <a:ea typeface="+mn-ea"/>
                <a:cs typeface="+mn-cs"/>
              </a:rPr>
              <a:t>Visión de inmunización: </a:t>
            </a:r>
            <a:r>
              <a:rPr lang="es-UY" sz="3600" dirty="0">
                <a:solidFill>
                  <a:srgbClr val="FF0000"/>
                </a:solidFill>
                <a:latin typeface="+mn-lt"/>
                <a:ea typeface="+mn-ea"/>
                <a:cs typeface="+mn-cs"/>
              </a:rPr>
              <a:t>Agenda 2030</a:t>
            </a:r>
          </a:p>
        </p:txBody>
      </p:sp>
      <p:sp>
        <p:nvSpPr>
          <p:cNvPr id="9" name="CuadroTexto 8">
            <a:extLst>
              <a:ext uri="{FF2B5EF4-FFF2-40B4-BE49-F238E27FC236}">
                <a16:creationId xmlns:a16="http://schemas.microsoft.com/office/drawing/2014/main" id="{D9B60E70-6EF3-3017-9444-7A5C76DE130A}"/>
              </a:ext>
            </a:extLst>
          </p:cNvPr>
          <p:cNvSpPr txBox="1"/>
          <p:nvPr/>
        </p:nvSpPr>
        <p:spPr>
          <a:xfrm>
            <a:off x="1371599" y="2010071"/>
            <a:ext cx="9629776" cy="2308324"/>
          </a:xfrm>
          <a:prstGeom prst="rect">
            <a:avLst/>
          </a:prstGeom>
          <a:noFill/>
        </p:spPr>
        <p:txBody>
          <a:bodyPr wrap="square">
            <a:spAutoFit/>
          </a:bodyPr>
          <a:lstStyle/>
          <a:p>
            <a:pPr algn="ctr"/>
            <a:r>
              <a:rPr lang="en-US" sz="3600" dirty="0">
                <a:solidFill>
                  <a:srgbClr val="00B0F0"/>
                </a:solidFill>
              </a:rPr>
              <a:t>“Un </a:t>
            </a:r>
            <a:r>
              <a:rPr lang="en-US" sz="3600" dirty="0" err="1">
                <a:solidFill>
                  <a:srgbClr val="00B0F0"/>
                </a:solidFill>
              </a:rPr>
              <a:t>mundo</a:t>
            </a:r>
            <a:r>
              <a:rPr lang="en-US" sz="3600" dirty="0">
                <a:solidFill>
                  <a:srgbClr val="00B0F0"/>
                </a:solidFill>
              </a:rPr>
              <a:t> </a:t>
            </a:r>
            <a:r>
              <a:rPr lang="en-US" sz="3600" dirty="0" err="1">
                <a:solidFill>
                  <a:srgbClr val="00B0F0"/>
                </a:solidFill>
              </a:rPr>
              <a:t>donde</a:t>
            </a:r>
            <a:r>
              <a:rPr lang="en-US" sz="3600" dirty="0">
                <a:solidFill>
                  <a:srgbClr val="00B0F0"/>
                </a:solidFill>
              </a:rPr>
              <a:t> </a:t>
            </a:r>
            <a:r>
              <a:rPr lang="en-US" sz="3600" dirty="0" err="1">
                <a:solidFill>
                  <a:srgbClr val="00B0F0"/>
                </a:solidFill>
              </a:rPr>
              <a:t>cada</a:t>
            </a:r>
            <a:r>
              <a:rPr lang="en-US" sz="3600" dirty="0">
                <a:solidFill>
                  <a:srgbClr val="00B0F0"/>
                </a:solidFill>
              </a:rPr>
              <a:t> persona, </a:t>
            </a:r>
          </a:p>
          <a:p>
            <a:pPr algn="ctr"/>
            <a:r>
              <a:rPr lang="en-US" sz="3600" dirty="0" err="1">
                <a:solidFill>
                  <a:srgbClr val="00B0F0"/>
                </a:solidFill>
              </a:rPr>
              <a:t>en</a:t>
            </a:r>
            <a:r>
              <a:rPr lang="en-US" sz="3600" dirty="0">
                <a:solidFill>
                  <a:srgbClr val="00B0F0"/>
                </a:solidFill>
              </a:rPr>
              <a:t> </a:t>
            </a:r>
            <a:r>
              <a:rPr lang="en-US" sz="3600" dirty="0" err="1">
                <a:solidFill>
                  <a:srgbClr val="00B0F0"/>
                </a:solidFill>
              </a:rPr>
              <a:t>cualquier</a:t>
            </a:r>
            <a:r>
              <a:rPr lang="en-US" sz="3600" dirty="0">
                <a:solidFill>
                  <a:srgbClr val="00B0F0"/>
                </a:solidFill>
              </a:rPr>
              <a:t> </a:t>
            </a:r>
            <a:r>
              <a:rPr lang="en-US" sz="3600" dirty="0" err="1">
                <a:solidFill>
                  <a:srgbClr val="00B0F0"/>
                </a:solidFill>
              </a:rPr>
              <a:t>lugar</a:t>
            </a:r>
            <a:r>
              <a:rPr lang="en-US" sz="3600" dirty="0">
                <a:solidFill>
                  <a:srgbClr val="00B0F0"/>
                </a:solidFill>
              </a:rPr>
              <a:t>, a </a:t>
            </a:r>
            <a:r>
              <a:rPr lang="en-US" sz="3600" dirty="0" err="1">
                <a:solidFill>
                  <a:srgbClr val="00B0F0"/>
                </a:solidFill>
              </a:rPr>
              <a:t>toda</a:t>
            </a:r>
            <a:r>
              <a:rPr lang="en-US" sz="3600" dirty="0">
                <a:solidFill>
                  <a:srgbClr val="00B0F0"/>
                </a:solidFill>
              </a:rPr>
              <a:t> </a:t>
            </a:r>
            <a:r>
              <a:rPr lang="en-US" sz="3600" dirty="0" err="1">
                <a:solidFill>
                  <a:srgbClr val="00B0F0"/>
                </a:solidFill>
              </a:rPr>
              <a:t>edad</a:t>
            </a:r>
            <a:r>
              <a:rPr lang="en-US" sz="3600" dirty="0">
                <a:solidFill>
                  <a:srgbClr val="00B0F0"/>
                </a:solidFill>
              </a:rPr>
              <a:t>,</a:t>
            </a:r>
          </a:p>
          <a:p>
            <a:pPr algn="ctr"/>
            <a:r>
              <a:rPr lang="en-US" sz="3600" dirty="0">
                <a:solidFill>
                  <a:srgbClr val="00B0F0"/>
                </a:solidFill>
              </a:rPr>
              <a:t> se beneficia </a:t>
            </a:r>
            <a:r>
              <a:rPr lang="en-US" sz="3600" dirty="0" err="1">
                <a:solidFill>
                  <a:srgbClr val="00B0F0"/>
                </a:solidFill>
              </a:rPr>
              <a:t>complementamente</a:t>
            </a:r>
            <a:r>
              <a:rPr lang="en-US" sz="3600" dirty="0">
                <a:solidFill>
                  <a:srgbClr val="00B0F0"/>
                </a:solidFill>
              </a:rPr>
              <a:t> de las </a:t>
            </a:r>
            <a:r>
              <a:rPr lang="en-US" sz="3600" dirty="0" err="1">
                <a:solidFill>
                  <a:srgbClr val="00B0F0"/>
                </a:solidFill>
              </a:rPr>
              <a:t>vacunas</a:t>
            </a:r>
            <a:r>
              <a:rPr lang="en-US" sz="3600" dirty="0">
                <a:solidFill>
                  <a:srgbClr val="00B0F0"/>
                </a:solidFill>
              </a:rPr>
              <a:t> para </a:t>
            </a:r>
            <a:r>
              <a:rPr lang="en-US" sz="3600" dirty="0" err="1">
                <a:solidFill>
                  <a:srgbClr val="00B0F0"/>
                </a:solidFill>
              </a:rPr>
              <a:t>una</a:t>
            </a:r>
            <a:r>
              <a:rPr lang="en-US" sz="3600" dirty="0">
                <a:solidFill>
                  <a:srgbClr val="00B0F0"/>
                </a:solidFill>
              </a:rPr>
              <a:t> </a:t>
            </a:r>
            <a:r>
              <a:rPr lang="en-US" sz="3600" dirty="0" err="1">
                <a:solidFill>
                  <a:srgbClr val="00B0F0"/>
                </a:solidFill>
              </a:rPr>
              <a:t>buena</a:t>
            </a:r>
            <a:r>
              <a:rPr lang="en-US" sz="3600" dirty="0">
                <a:solidFill>
                  <a:srgbClr val="00B0F0"/>
                </a:solidFill>
              </a:rPr>
              <a:t> </a:t>
            </a:r>
            <a:r>
              <a:rPr lang="en-US" sz="3600" dirty="0" err="1">
                <a:solidFill>
                  <a:srgbClr val="00B0F0"/>
                </a:solidFill>
              </a:rPr>
              <a:t>salud</a:t>
            </a:r>
            <a:r>
              <a:rPr lang="en-US" sz="3600" dirty="0">
                <a:solidFill>
                  <a:srgbClr val="00B0F0"/>
                </a:solidFill>
              </a:rPr>
              <a:t> y </a:t>
            </a:r>
            <a:r>
              <a:rPr lang="en-US" sz="3600" dirty="0" err="1">
                <a:solidFill>
                  <a:srgbClr val="00B0F0"/>
                </a:solidFill>
              </a:rPr>
              <a:t>bienestar</a:t>
            </a:r>
            <a:r>
              <a:rPr lang="en-US" sz="3600" dirty="0">
                <a:solidFill>
                  <a:srgbClr val="00B0F0"/>
                </a:solidFill>
              </a:rPr>
              <a:t>.</a:t>
            </a:r>
            <a:endParaRPr lang="es-UY" dirty="0"/>
          </a:p>
        </p:txBody>
      </p:sp>
      <p:pic>
        <p:nvPicPr>
          <p:cNvPr id="1032" name="Picture 8" descr="Convocatoria Festival de Cine Salud Para Todos">
            <a:extLst>
              <a:ext uri="{FF2B5EF4-FFF2-40B4-BE49-F238E27FC236}">
                <a16:creationId xmlns:a16="http://schemas.microsoft.com/office/drawing/2014/main" id="{3E017D54-CFF8-D241-42D8-BFFDD4301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2188" y="4562056"/>
            <a:ext cx="2854486" cy="2140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812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CA8BC3-E7E0-463C-52E5-6DF3BBD3A0C5}"/>
              </a:ext>
            </a:extLst>
          </p:cNvPr>
          <p:cNvSpPr>
            <a:spLocks noGrp="1"/>
          </p:cNvSpPr>
          <p:nvPr>
            <p:ph type="title"/>
          </p:nvPr>
        </p:nvSpPr>
        <p:spPr/>
        <p:txBody>
          <a:bodyPr>
            <a:normAutofit fontScale="90000"/>
          </a:bodyPr>
          <a:lstStyle/>
          <a:p>
            <a:pPr algn="ctr"/>
            <a:r>
              <a:rPr lang="es-UY" dirty="0">
                <a:solidFill>
                  <a:srgbClr val="FF0000"/>
                </a:solidFill>
                <a:latin typeface="+mn-lt"/>
                <a:ea typeface="+mn-ea"/>
                <a:cs typeface="+mn-cs"/>
              </a:rPr>
              <a:t>CDC</a:t>
            </a:r>
            <a:r>
              <a:rPr lang="es-UY" sz="3600" dirty="0">
                <a:solidFill>
                  <a:srgbClr val="00B0F0"/>
                </a:solidFill>
                <a:latin typeface="+mn-lt"/>
                <a:ea typeface="+mn-ea"/>
                <a:cs typeface="+mn-cs"/>
              </a:rPr>
              <a:t> </a:t>
            </a:r>
            <a:br>
              <a:rPr lang="es-UY" sz="3600" dirty="0">
                <a:solidFill>
                  <a:srgbClr val="00B0F0"/>
                </a:solidFill>
                <a:latin typeface="+mn-lt"/>
                <a:ea typeface="+mn-ea"/>
                <a:cs typeface="+mn-cs"/>
              </a:rPr>
            </a:br>
            <a:r>
              <a:rPr lang="es-UY" sz="3600" dirty="0">
                <a:solidFill>
                  <a:srgbClr val="00B0F0"/>
                </a:solidFill>
                <a:latin typeface="+mn-lt"/>
                <a:ea typeface="+mn-ea"/>
                <a:cs typeface="+mn-cs"/>
              </a:rPr>
              <a:t>(Centro para el control de enfermedades, Estados Unidos)</a:t>
            </a:r>
          </a:p>
        </p:txBody>
      </p:sp>
      <p:sp>
        <p:nvSpPr>
          <p:cNvPr id="3" name="Marcador de contenido 2">
            <a:extLst>
              <a:ext uri="{FF2B5EF4-FFF2-40B4-BE49-F238E27FC236}">
                <a16:creationId xmlns:a16="http://schemas.microsoft.com/office/drawing/2014/main" id="{D1A862F3-1B01-DD44-8EBF-FBDA79F9E19B}"/>
              </a:ext>
            </a:extLst>
          </p:cNvPr>
          <p:cNvSpPr>
            <a:spLocks noGrp="1"/>
          </p:cNvSpPr>
          <p:nvPr>
            <p:ph idx="1"/>
          </p:nvPr>
        </p:nvSpPr>
        <p:spPr>
          <a:xfrm>
            <a:off x="838200" y="1825625"/>
            <a:ext cx="4800600" cy="4351338"/>
          </a:xfrm>
        </p:spPr>
        <p:txBody>
          <a:bodyPr>
            <a:normAutofit/>
          </a:bodyPr>
          <a:lstStyle/>
          <a:p>
            <a:pPr marL="0" indent="0" algn="ctr">
              <a:buNone/>
            </a:pPr>
            <a:r>
              <a:rPr lang="en-US" sz="3000" dirty="0" err="1">
                <a:solidFill>
                  <a:srgbClr val="00B0F0"/>
                </a:solidFill>
              </a:rPr>
              <a:t>Guía</a:t>
            </a:r>
            <a:r>
              <a:rPr lang="en-US" sz="3000" dirty="0">
                <a:solidFill>
                  <a:srgbClr val="00B0F0"/>
                </a:solidFill>
              </a:rPr>
              <a:t> para las </a:t>
            </a:r>
            <a:r>
              <a:rPr lang="en-US" sz="3000" dirty="0" err="1">
                <a:solidFill>
                  <a:srgbClr val="00B0F0"/>
                </a:solidFill>
              </a:rPr>
              <a:t>Farmacias</a:t>
            </a:r>
            <a:r>
              <a:rPr lang="en-US" sz="3000" dirty="0">
                <a:solidFill>
                  <a:srgbClr val="00B0F0"/>
                </a:solidFill>
              </a:rPr>
              <a:t>:</a:t>
            </a:r>
          </a:p>
          <a:p>
            <a:pPr marL="0" indent="0" algn="ctr">
              <a:buNone/>
            </a:pPr>
            <a:r>
              <a:rPr lang="en-US" sz="3000" dirty="0">
                <a:solidFill>
                  <a:srgbClr val="00B0F0"/>
                </a:solidFill>
              </a:rPr>
              <a:t>“Como </a:t>
            </a:r>
            <a:r>
              <a:rPr lang="en-US" sz="3000" dirty="0" err="1">
                <a:solidFill>
                  <a:srgbClr val="00B0F0"/>
                </a:solidFill>
              </a:rPr>
              <a:t>una</a:t>
            </a:r>
            <a:r>
              <a:rPr lang="en-US" sz="3000" dirty="0">
                <a:solidFill>
                  <a:srgbClr val="00B0F0"/>
                </a:solidFill>
              </a:rPr>
              <a:t> </a:t>
            </a:r>
            <a:r>
              <a:rPr lang="en-US" sz="3000" dirty="0" err="1">
                <a:solidFill>
                  <a:srgbClr val="00B0F0"/>
                </a:solidFill>
              </a:rPr>
              <a:t>parte</a:t>
            </a:r>
            <a:r>
              <a:rPr lang="en-US" sz="3000" dirty="0">
                <a:solidFill>
                  <a:srgbClr val="00B0F0"/>
                </a:solidFill>
              </a:rPr>
              <a:t> vital del </a:t>
            </a:r>
            <a:r>
              <a:rPr lang="en-US" sz="3000" dirty="0" err="1">
                <a:solidFill>
                  <a:srgbClr val="00B0F0"/>
                </a:solidFill>
              </a:rPr>
              <a:t>sistema</a:t>
            </a:r>
            <a:r>
              <a:rPr lang="en-US" sz="3000" dirty="0">
                <a:solidFill>
                  <a:srgbClr val="00B0F0"/>
                </a:solidFill>
              </a:rPr>
              <a:t> de </a:t>
            </a:r>
            <a:r>
              <a:rPr lang="en-US" sz="3000" dirty="0" err="1">
                <a:solidFill>
                  <a:srgbClr val="00B0F0"/>
                </a:solidFill>
              </a:rPr>
              <a:t>salud</a:t>
            </a:r>
            <a:r>
              <a:rPr lang="en-US" sz="3000" dirty="0">
                <a:solidFill>
                  <a:srgbClr val="00B0F0"/>
                </a:solidFill>
              </a:rPr>
              <a:t>, las </a:t>
            </a:r>
            <a:r>
              <a:rPr lang="en-US" sz="3000" dirty="0" err="1">
                <a:solidFill>
                  <a:srgbClr val="00B0F0"/>
                </a:solidFill>
              </a:rPr>
              <a:t>farmacias</a:t>
            </a:r>
            <a:r>
              <a:rPr lang="en-US" sz="3000" dirty="0">
                <a:solidFill>
                  <a:srgbClr val="00B0F0"/>
                </a:solidFill>
              </a:rPr>
              <a:t> </a:t>
            </a:r>
            <a:r>
              <a:rPr lang="en-US" sz="3000" dirty="0" err="1">
                <a:solidFill>
                  <a:srgbClr val="00B0F0"/>
                </a:solidFill>
              </a:rPr>
              <a:t>juegan</a:t>
            </a:r>
            <a:r>
              <a:rPr lang="en-US" sz="3000" dirty="0">
                <a:solidFill>
                  <a:srgbClr val="00B0F0"/>
                </a:solidFill>
              </a:rPr>
              <a:t> un </a:t>
            </a:r>
            <a:r>
              <a:rPr lang="en-US" sz="3000" dirty="0" err="1">
                <a:solidFill>
                  <a:srgbClr val="00B0F0"/>
                </a:solidFill>
              </a:rPr>
              <a:t>importante</a:t>
            </a:r>
            <a:r>
              <a:rPr lang="en-US" sz="3000" dirty="0">
                <a:solidFill>
                  <a:srgbClr val="00B0F0"/>
                </a:solidFill>
              </a:rPr>
              <a:t> </a:t>
            </a:r>
            <a:r>
              <a:rPr lang="en-US" sz="3000" dirty="0" err="1">
                <a:solidFill>
                  <a:srgbClr val="00B0F0"/>
                </a:solidFill>
              </a:rPr>
              <a:t>rol</a:t>
            </a:r>
            <a:r>
              <a:rPr lang="en-US" sz="3000" dirty="0">
                <a:solidFill>
                  <a:srgbClr val="00B0F0"/>
                </a:solidFill>
              </a:rPr>
              <a:t> </a:t>
            </a:r>
            <a:r>
              <a:rPr lang="en-US" sz="3000" dirty="0" err="1">
                <a:solidFill>
                  <a:srgbClr val="00B0F0"/>
                </a:solidFill>
              </a:rPr>
              <a:t>en</a:t>
            </a:r>
            <a:r>
              <a:rPr lang="en-US" sz="3000" dirty="0">
                <a:solidFill>
                  <a:srgbClr val="00B0F0"/>
                </a:solidFill>
              </a:rPr>
              <a:t> </a:t>
            </a:r>
            <a:r>
              <a:rPr lang="en-US" sz="3000" dirty="0" err="1">
                <a:solidFill>
                  <a:srgbClr val="00B0F0"/>
                </a:solidFill>
              </a:rPr>
              <a:t>el</a:t>
            </a:r>
            <a:r>
              <a:rPr lang="en-US" sz="3000" dirty="0">
                <a:solidFill>
                  <a:srgbClr val="00B0F0"/>
                </a:solidFill>
              </a:rPr>
              <a:t> </a:t>
            </a:r>
            <a:r>
              <a:rPr lang="en-US" sz="3000" dirty="0" err="1">
                <a:solidFill>
                  <a:srgbClr val="00B0F0"/>
                </a:solidFill>
              </a:rPr>
              <a:t>suministro</a:t>
            </a:r>
            <a:r>
              <a:rPr lang="en-US" sz="3000" dirty="0">
                <a:solidFill>
                  <a:srgbClr val="00B0F0"/>
                </a:solidFill>
              </a:rPr>
              <a:t> de </a:t>
            </a:r>
            <a:r>
              <a:rPr lang="en-US" sz="3000" dirty="0" err="1">
                <a:solidFill>
                  <a:srgbClr val="00B0F0"/>
                </a:solidFill>
              </a:rPr>
              <a:t>medicamentos</a:t>
            </a:r>
            <a:r>
              <a:rPr lang="en-US" sz="3000" dirty="0">
                <a:solidFill>
                  <a:srgbClr val="00B0F0"/>
                </a:solidFill>
              </a:rPr>
              <a:t>, </a:t>
            </a:r>
            <a:r>
              <a:rPr lang="en-US" sz="3000" dirty="0" err="1">
                <a:solidFill>
                  <a:srgbClr val="00B0F0"/>
                </a:solidFill>
              </a:rPr>
              <a:t>dispositivos</a:t>
            </a:r>
            <a:r>
              <a:rPr lang="en-US" sz="3000" dirty="0">
                <a:solidFill>
                  <a:srgbClr val="00B0F0"/>
                </a:solidFill>
              </a:rPr>
              <a:t>, </a:t>
            </a:r>
            <a:r>
              <a:rPr lang="en-US" sz="3000" dirty="0" err="1">
                <a:solidFill>
                  <a:srgbClr val="00B0F0"/>
                </a:solidFill>
              </a:rPr>
              <a:t>vacunas</a:t>
            </a:r>
            <a:r>
              <a:rPr lang="en-US" sz="3000" dirty="0">
                <a:solidFill>
                  <a:srgbClr val="00B0F0"/>
                </a:solidFill>
              </a:rPr>
              <a:t> y </a:t>
            </a:r>
            <a:r>
              <a:rPr lang="en-US" sz="3000" dirty="0" err="1">
                <a:solidFill>
                  <a:srgbClr val="00B0F0"/>
                </a:solidFill>
              </a:rPr>
              <a:t>servicios</a:t>
            </a:r>
            <a:r>
              <a:rPr lang="en-US" sz="3000" dirty="0">
                <a:solidFill>
                  <a:srgbClr val="00B0F0"/>
                </a:solidFill>
              </a:rPr>
              <a:t> </a:t>
            </a:r>
            <a:r>
              <a:rPr lang="en-US" sz="3000" dirty="0" err="1">
                <a:solidFill>
                  <a:srgbClr val="00B0F0"/>
                </a:solidFill>
              </a:rPr>
              <a:t>críticos</a:t>
            </a:r>
            <a:r>
              <a:rPr lang="en-US" sz="3000" dirty="0">
                <a:solidFill>
                  <a:srgbClr val="00B0F0"/>
                </a:solidFill>
              </a:rPr>
              <a:t> de </a:t>
            </a:r>
            <a:r>
              <a:rPr lang="en-US" sz="3000" dirty="0" err="1">
                <a:solidFill>
                  <a:srgbClr val="00B0F0"/>
                </a:solidFill>
              </a:rPr>
              <a:t>salud</a:t>
            </a:r>
            <a:r>
              <a:rPr lang="en-US" sz="3000" dirty="0">
                <a:solidFill>
                  <a:srgbClr val="00B0F0"/>
                </a:solidFill>
              </a:rPr>
              <a:t> al </a:t>
            </a:r>
            <a:r>
              <a:rPr lang="en-US" sz="3000" dirty="0" err="1">
                <a:solidFill>
                  <a:srgbClr val="00B0F0"/>
                </a:solidFill>
              </a:rPr>
              <a:t>público</a:t>
            </a:r>
            <a:r>
              <a:rPr lang="en-US" sz="3000" dirty="0">
                <a:solidFill>
                  <a:srgbClr val="00B0F0"/>
                </a:solidFill>
              </a:rPr>
              <a:t>.” </a:t>
            </a:r>
          </a:p>
          <a:p>
            <a:endParaRPr lang="es-UY" dirty="0"/>
          </a:p>
        </p:txBody>
      </p:sp>
      <p:pic>
        <p:nvPicPr>
          <p:cNvPr id="4" name="Picture 7" descr="A picture containing person, person, standing, posing&#10;&#10;Description automatically generated">
            <a:extLst>
              <a:ext uri="{FF2B5EF4-FFF2-40B4-BE49-F238E27FC236}">
                <a16:creationId xmlns:a16="http://schemas.microsoft.com/office/drawing/2014/main" id="{BBCBD3F9-408D-EB2C-E18C-B063696F77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04507" y="1825625"/>
            <a:ext cx="5598968" cy="4038600"/>
          </a:xfrm>
          <a:prstGeom prst="rect">
            <a:avLst/>
          </a:prstGeom>
          <a:noFill/>
        </p:spPr>
      </p:pic>
    </p:spTree>
    <p:extLst>
      <p:ext uri="{BB962C8B-B14F-4D97-AF65-F5344CB8AC3E}">
        <p14:creationId xmlns:p14="http://schemas.microsoft.com/office/powerpoint/2010/main" val="1512896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9D05D3-A4DF-447A-7377-727776328F15}"/>
              </a:ext>
            </a:extLst>
          </p:cNvPr>
          <p:cNvSpPr>
            <a:spLocks noGrp="1"/>
          </p:cNvSpPr>
          <p:nvPr>
            <p:ph type="title"/>
          </p:nvPr>
        </p:nvSpPr>
        <p:spPr/>
        <p:txBody>
          <a:bodyPr/>
          <a:lstStyle/>
          <a:p>
            <a:r>
              <a:rPr lang="es-UY" dirty="0">
                <a:solidFill>
                  <a:schemeClr val="accent1">
                    <a:lumMod val="75000"/>
                  </a:schemeClr>
                </a:solidFill>
              </a:rPr>
              <a:t>CERTIFICACIÓN EN INMUNIZACIÓN</a:t>
            </a:r>
          </a:p>
        </p:txBody>
      </p:sp>
      <p:sp>
        <p:nvSpPr>
          <p:cNvPr id="3" name="Marcador de texto 2">
            <a:extLst>
              <a:ext uri="{FF2B5EF4-FFF2-40B4-BE49-F238E27FC236}">
                <a16:creationId xmlns:a16="http://schemas.microsoft.com/office/drawing/2014/main" id="{65F04440-19B8-E0E6-4FB0-778A8E308120}"/>
              </a:ext>
            </a:extLst>
          </p:cNvPr>
          <p:cNvSpPr>
            <a:spLocks noGrp="1"/>
          </p:cNvSpPr>
          <p:nvPr>
            <p:ph type="body" idx="13"/>
          </p:nvPr>
        </p:nvSpPr>
        <p:spPr>
          <a:xfrm>
            <a:off x="744828" y="1789163"/>
            <a:ext cx="11520000" cy="324000"/>
          </a:xfrm>
        </p:spPr>
        <p:txBody>
          <a:bodyPr>
            <a:noAutofit/>
          </a:bodyPr>
          <a:lstStyle/>
          <a:p>
            <a:r>
              <a:rPr lang="es-UY" sz="3200" dirty="0"/>
              <a:t>MEMORANDUM DE ENTENDIMIENTO</a:t>
            </a:r>
          </a:p>
        </p:txBody>
      </p:sp>
      <p:pic>
        <p:nvPicPr>
          <p:cNvPr id="4" name="Picture 2" descr="FIP Development Goals">
            <a:extLst>
              <a:ext uri="{FF2B5EF4-FFF2-40B4-BE49-F238E27FC236}">
                <a16:creationId xmlns:a16="http://schemas.microsoft.com/office/drawing/2014/main" id="{4B38292F-A60F-4EF3-7A3B-4205B6256B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51627" y="3620817"/>
            <a:ext cx="1516279" cy="152118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099A4D1F-4394-0BFB-EDFC-33CDF3452484}"/>
              </a:ext>
            </a:extLst>
          </p:cNvPr>
          <p:cNvPicPr>
            <a:picLocks noChangeAspect="1"/>
          </p:cNvPicPr>
          <p:nvPr/>
        </p:nvPicPr>
        <p:blipFill>
          <a:blip r:embed="rId3"/>
          <a:stretch>
            <a:fillRect/>
          </a:stretch>
        </p:blipFill>
        <p:spPr>
          <a:xfrm>
            <a:off x="744828" y="3024046"/>
            <a:ext cx="4863118" cy="2546832"/>
          </a:xfrm>
          <a:prstGeom prst="rect">
            <a:avLst/>
          </a:prstGeom>
        </p:spPr>
      </p:pic>
      <p:pic>
        <p:nvPicPr>
          <p:cNvPr id="6" name="Picture 2" descr="Foro Farmacéutico de las Américas - Home | Facebook">
            <a:extLst>
              <a:ext uri="{FF2B5EF4-FFF2-40B4-BE49-F238E27FC236}">
                <a16:creationId xmlns:a16="http://schemas.microsoft.com/office/drawing/2014/main" id="{91C763D3-B5A0-851B-FD3A-2471C45DC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4485" y="3296641"/>
            <a:ext cx="1873355" cy="187335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ommunicable Diseases – FIP Development Goals">
            <a:extLst>
              <a:ext uri="{FF2B5EF4-FFF2-40B4-BE49-F238E27FC236}">
                <a16:creationId xmlns:a16="http://schemas.microsoft.com/office/drawing/2014/main" id="{705E2248-497D-164B-F76A-47159BC6A6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1302" y="1605807"/>
            <a:ext cx="1631375" cy="163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123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C5E552-367C-234C-85EC-D473919D66A8}"/>
              </a:ext>
            </a:extLst>
          </p:cNvPr>
          <p:cNvSpPr>
            <a:spLocks noGrp="1"/>
          </p:cNvSpPr>
          <p:nvPr>
            <p:ph type="ctrTitle"/>
          </p:nvPr>
        </p:nvSpPr>
        <p:spPr/>
        <p:txBody>
          <a:bodyPr>
            <a:normAutofit fontScale="90000"/>
          </a:bodyPr>
          <a:lstStyle/>
          <a:p>
            <a:pPr algn="ctr"/>
            <a:r>
              <a:rPr lang="en-GB" dirty="0"/>
              <a:t>REUNIÓN DEL FORO FARMACÉUTICO DE LAS AMÉRICAS</a:t>
            </a:r>
          </a:p>
        </p:txBody>
      </p:sp>
      <p:sp>
        <p:nvSpPr>
          <p:cNvPr id="3" name="Ondertitel 2">
            <a:extLst>
              <a:ext uri="{FF2B5EF4-FFF2-40B4-BE49-F238E27FC236}">
                <a16:creationId xmlns:a16="http://schemas.microsoft.com/office/drawing/2014/main" id="{9746C304-EAEC-624D-8F5E-47270D05154C}"/>
              </a:ext>
            </a:extLst>
          </p:cNvPr>
          <p:cNvSpPr>
            <a:spLocks noGrp="1"/>
          </p:cNvSpPr>
          <p:nvPr>
            <p:ph type="subTitle" idx="1"/>
          </p:nvPr>
        </p:nvSpPr>
        <p:spPr/>
        <p:txBody>
          <a:bodyPr>
            <a:normAutofit/>
          </a:bodyPr>
          <a:lstStyle/>
          <a:p>
            <a:pPr algn="ctr"/>
            <a:r>
              <a:rPr lang="en-GB" sz="2400" dirty="0"/>
              <a:t>19 de </a:t>
            </a:r>
            <a:r>
              <a:rPr lang="en-GB" sz="2400" dirty="0" err="1"/>
              <a:t>septiembre</a:t>
            </a:r>
            <a:r>
              <a:rPr lang="en-GB" sz="2400" dirty="0"/>
              <a:t> de 2022</a:t>
            </a:r>
          </a:p>
        </p:txBody>
      </p:sp>
      <p:sp>
        <p:nvSpPr>
          <p:cNvPr id="4" name="Tijdelijke aanduiding voor tekst 3">
            <a:extLst>
              <a:ext uri="{FF2B5EF4-FFF2-40B4-BE49-F238E27FC236}">
                <a16:creationId xmlns:a16="http://schemas.microsoft.com/office/drawing/2014/main" id="{D82E3070-DF52-034E-B291-0DCD37971F17}"/>
              </a:ext>
            </a:extLst>
          </p:cNvPr>
          <p:cNvSpPr>
            <a:spLocks noGrp="1"/>
          </p:cNvSpPr>
          <p:nvPr>
            <p:ph type="body" idx="10"/>
          </p:nvPr>
        </p:nvSpPr>
        <p:spPr/>
        <p:txBody>
          <a:bodyPr>
            <a:normAutofit fontScale="92500"/>
          </a:bodyPr>
          <a:lstStyle/>
          <a:p>
            <a:r>
              <a:rPr lang="en-GB" dirty="0"/>
              <a:t>Seville, Spain</a:t>
            </a:r>
          </a:p>
          <a:p>
            <a:r>
              <a:rPr lang="en-GB" dirty="0"/>
              <a:t>18 - 22 September 2022</a:t>
            </a:r>
          </a:p>
        </p:txBody>
      </p:sp>
      <p:sp>
        <p:nvSpPr>
          <p:cNvPr id="5" name="Tijdelijke aanduiding voor tekst 4">
            <a:extLst>
              <a:ext uri="{FF2B5EF4-FFF2-40B4-BE49-F238E27FC236}">
                <a16:creationId xmlns:a16="http://schemas.microsoft.com/office/drawing/2014/main" id="{29379562-70D4-9F44-A406-1AA9C3AE36C1}"/>
              </a:ext>
            </a:extLst>
          </p:cNvPr>
          <p:cNvSpPr>
            <a:spLocks noGrp="1"/>
          </p:cNvSpPr>
          <p:nvPr>
            <p:ph type="body" idx="13"/>
          </p:nvPr>
        </p:nvSpPr>
        <p:spPr/>
        <p:txBody>
          <a:bodyPr>
            <a:normAutofit fontScale="25000" lnSpcReduction="20000"/>
          </a:bodyPr>
          <a:lstStyle/>
          <a:p>
            <a:r>
              <a:rPr lang="en-GB" dirty="0"/>
              <a:t>80th FIP World</a:t>
            </a:r>
          </a:p>
          <a:p>
            <a:r>
              <a:rPr lang="en-GB" dirty="0"/>
              <a:t>Congress of Pharmacy</a:t>
            </a:r>
          </a:p>
          <a:p>
            <a:r>
              <a:rPr lang="en-GB" dirty="0"/>
              <a:t>and Pharmaceutical</a:t>
            </a:r>
          </a:p>
          <a:p>
            <a:r>
              <a:rPr lang="en-GB" dirty="0"/>
              <a:t>Sciences</a:t>
            </a:r>
          </a:p>
        </p:txBody>
      </p:sp>
    </p:spTree>
    <p:extLst>
      <p:ext uri="{BB962C8B-B14F-4D97-AF65-F5344CB8AC3E}">
        <p14:creationId xmlns:p14="http://schemas.microsoft.com/office/powerpoint/2010/main" val="1348625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C21F9C3-1958-AA4F-B7DD-CE432E6572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655" y="581924"/>
            <a:ext cx="7230790" cy="5422366"/>
          </a:xfrm>
          <a:prstGeom prst="rect">
            <a:avLst/>
          </a:prstGeom>
        </p:spPr>
      </p:pic>
      <p:pic>
        <p:nvPicPr>
          <p:cNvPr id="5" name="Imagen 4">
            <a:extLst>
              <a:ext uri="{FF2B5EF4-FFF2-40B4-BE49-F238E27FC236}">
                <a16:creationId xmlns:a16="http://schemas.microsoft.com/office/drawing/2014/main" id="{7D83830D-B14A-8E87-4059-A7855EC318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1950" y="1185580"/>
            <a:ext cx="2867292" cy="3823389"/>
          </a:xfrm>
          <a:prstGeom prst="rect">
            <a:avLst/>
          </a:prstGeom>
        </p:spPr>
      </p:pic>
    </p:spTree>
    <p:extLst>
      <p:ext uri="{BB962C8B-B14F-4D97-AF65-F5344CB8AC3E}">
        <p14:creationId xmlns:p14="http://schemas.microsoft.com/office/powerpoint/2010/main" val="3905990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7124B8-7B84-B18D-C269-750F53E587F9}"/>
              </a:ext>
            </a:extLst>
          </p:cNvPr>
          <p:cNvSpPr>
            <a:spLocks noGrp="1"/>
          </p:cNvSpPr>
          <p:nvPr>
            <p:ph type="title"/>
          </p:nvPr>
        </p:nvSpPr>
        <p:spPr/>
        <p:txBody>
          <a:bodyPr/>
          <a:lstStyle/>
          <a:p>
            <a:r>
              <a:rPr lang="es-UY" dirty="0">
                <a:solidFill>
                  <a:schemeClr val="accent1">
                    <a:lumMod val="75000"/>
                  </a:schemeClr>
                </a:solidFill>
              </a:rPr>
              <a:t>Participación en actividades de FIP</a:t>
            </a:r>
          </a:p>
        </p:txBody>
      </p:sp>
      <p:sp>
        <p:nvSpPr>
          <p:cNvPr id="5" name="Marcador de contenido 4">
            <a:extLst>
              <a:ext uri="{FF2B5EF4-FFF2-40B4-BE49-F238E27FC236}">
                <a16:creationId xmlns:a16="http://schemas.microsoft.com/office/drawing/2014/main" id="{141D8D55-93A4-9A23-7E25-81A173FA56F9}"/>
              </a:ext>
            </a:extLst>
          </p:cNvPr>
          <p:cNvSpPr>
            <a:spLocks noGrp="1"/>
          </p:cNvSpPr>
          <p:nvPr>
            <p:ph idx="1"/>
          </p:nvPr>
        </p:nvSpPr>
        <p:spPr>
          <a:xfrm>
            <a:off x="652084" y="1514355"/>
            <a:ext cx="10515600" cy="4351338"/>
          </a:xfrm>
        </p:spPr>
        <p:txBody>
          <a:bodyPr>
            <a:normAutofit fontScale="92500"/>
          </a:bodyPr>
          <a:lstStyle/>
          <a:p>
            <a:r>
              <a:rPr lang="es-UY" dirty="0">
                <a:solidFill>
                  <a:schemeClr val="accent1">
                    <a:lumMod val="75000"/>
                  </a:schemeClr>
                </a:solidFill>
              </a:rPr>
              <a:t>FIP </a:t>
            </a:r>
            <a:r>
              <a:rPr lang="es-UY" dirty="0" err="1">
                <a:solidFill>
                  <a:schemeClr val="accent1">
                    <a:lumMod val="75000"/>
                  </a:schemeClr>
                </a:solidFill>
              </a:rPr>
              <a:t>toolkit</a:t>
            </a:r>
            <a:r>
              <a:rPr lang="es-UY" dirty="0">
                <a:solidFill>
                  <a:schemeClr val="accent1">
                    <a:lumMod val="75000"/>
                  </a:schemeClr>
                </a:solidFill>
              </a:rPr>
              <a:t> “Manejando inequidades en la educación farmacéutica” (video, lanzamiento realizado 9/9/2022)</a:t>
            </a:r>
          </a:p>
          <a:p>
            <a:r>
              <a:rPr lang="es-UY" dirty="0" err="1">
                <a:solidFill>
                  <a:schemeClr val="accent1">
                    <a:lumMod val="75000"/>
                  </a:schemeClr>
                </a:solidFill>
              </a:rPr>
              <a:t>Webinar</a:t>
            </a:r>
            <a:r>
              <a:rPr lang="es-UY" dirty="0">
                <a:solidFill>
                  <a:schemeClr val="accent1">
                    <a:lumMod val="75000"/>
                  </a:schemeClr>
                </a:solidFill>
              </a:rPr>
              <a:t>: “Creando indicadores para las metas del desarrollo de FIP: región de las Américas” (10/10/2022)</a:t>
            </a:r>
          </a:p>
          <a:p>
            <a:r>
              <a:rPr lang="es-UY" dirty="0" err="1">
                <a:solidFill>
                  <a:schemeClr val="accent1">
                    <a:lumMod val="75000"/>
                  </a:schemeClr>
                </a:solidFill>
              </a:rPr>
              <a:t>Webinar</a:t>
            </a:r>
            <a:r>
              <a:rPr lang="es-UY" dirty="0">
                <a:solidFill>
                  <a:schemeClr val="accent1">
                    <a:lumMod val="75000"/>
                  </a:schemeClr>
                </a:solidFill>
              </a:rPr>
              <a:t>: “Permitiendo prescripción y administración de vacunas multiprofesional para mejorar las tasas de vacunación: región de las Américas” (01/03/2022)</a:t>
            </a:r>
          </a:p>
          <a:p>
            <a:r>
              <a:rPr lang="es-UY" dirty="0">
                <a:solidFill>
                  <a:schemeClr val="accent1">
                    <a:lumMod val="75000"/>
                  </a:schemeClr>
                </a:solidFill>
              </a:rPr>
              <a:t>Traducción de documentos de FIP al español (MOU para traducir los objetivos del desarrollo)</a:t>
            </a:r>
          </a:p>
          <a:p>
            <a:r>
              <a:rPr lang="es-UY" dirty="0">
                <a:solidFill>
                  <a:schemeClr val="accent1">
                    <a:lumMod val="75000"/>
                  </a:schemeClr>
                </a:solidFill>
              </a:rPr>
              <a:t>Participación de la reunión del Council de FIP en representación del Foro</a:t>
            </a:r>
          </a:p>
          <a:p>
            <a:endParaRPr lang="es-UY" dirty="0"/>
          </a:p>
          <a:p>
            <a:endParaRPr lang="es-UY" dirty="0"/>
          </a:p>
        </p:txBody>
      </p:sp>
      <p:pic>
        <p:nvPicPr>
          <p:cNvPr id="4098" name="Picture 2" descr="logo-fip-black - FIP Amman 2019">
            <a:extLst>
              <a:ext uri="{FF2B5EF4-FFF2-40B4-BE49-F238E27FC236}">
                <a16:creationId xmlns:a16="http://schemas.microsoft.com/office/drawing/2014/main" id="{BBD50EAA-EFE8-DFCF-7715-28F8836D1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3938" y="5664425"/>
            <a:ext cx="1496228" cy="912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99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00569E-B85A-75CA-4E18-9B0FF0B5EF06}"/>
              </a:ext>
            </a:extLst>
          </p:cNvPr>
          <p:cNvSpPr>
            <a:spLocks noGrp="1"/>
          </p:cNvSpPr>
          <p:nvPr>
            <p:ph type="title"/>
          </p:nvPr>
        </p:nvSpPr>
        <p:spPr>
          <a:xfrm>
            <a:off x="331043" y="258801"/>
            <a:ext cx="11008611" cy="890768"/>
          </a:xfrm>
        </p:spPr>
        <p:txBody>
          <a:bodyPr/>
          <a:lstStyle/>
          <a:p>
            <a:r>
              <a:rPr lang="es-UY" dirty="0">
                <a:solidFill>
                  <a:schemeClr val="accent1">
                    <a:lumMod val="75000"/>
                  </a:schemeClr>
                </a:solidFill>
              </a:rPr>
              <a:t>Pilares de nuestro trabajo en las Américas</a:t>
            </a:r>
          </a:p>
        </p:txBody>
      </p:sp>
      <p:sp>
        <p:nvSpPr>
          <p:cNvPr id="3" name="Marcador de texto 2">
            <a:extLst>
              <a:ext uri="{FF2B5EF4-FFF2-40B4-BE49-F238E27FC236}">
                <a16:creationId xmlns:a16="http://schemas.microsoft.com/office/drawing/2014/main" id="{57E33ADD-60E5-F064-AAD8-C0092D7F28CA}"/>
              </a:ext>
            </a:extLst>
          </p:cNvPr>
          <p:cNvSpPr>
            <a:spLocks noGrp="1"/>
          </p:cNvSpPr>
          <p:nvPr>
            <p:ph type="body" idx="1"/>
          </p:nvPr>
        </p:nvSpPr>
        <p:spPr>
          <a:xfrm>
            <a:off x="694774" y="2110758"/>
            <a:ext cx="9280391" cy="1014916"/>
          </a:xfrm>
        </p:spPr>
        <p:txBody>
          <a:bodyPr>
            <a:noAutofit/>
          </a:bodyPr>
          <a:lstStyle/>
          <a:p>
            <a:r>
              <a:rPr lang="es-UY" sz="3600" dirty="0">
                <a:solidFill>
                  <a:schemeClr val="accent1">
                    <a:lumMod val="75000"/>
                  </a:schemeClr>
                </a:solidFill>
                <a:latin typeface="+mj-lt"/>
                <a:ea typeface="+mj-ea"/>
                <a:cs typeface="+mj-cs"/>
              </a:rPr>
              <a:t>Confianza</a:t>
            </a:r>
          </a:p>
          <a:p>
            <a:r>
              <a:rPr lang="es-UY" sz="3600" dirty="0">
                <a:solidFill>
                  <a:schemeClr val="accent1">
                    <a:lumMod val="75000"/>
                  </a:schemeClr>
                </a:solidFill>
                <a:latin typeface="+mj-lt"/>
                <a:ea typeface="+mj-ea"/>
                <a:cs typeface="+mj-cs"/>
              </a:rPr>
              <a:t>Solidaridad</a:t>
            </a:r>
          </a:p>
          <a:p>
            <a:r>
              <a:rPr lang="es-UY" sz="3600" dirty="0">
                <a:solidFill>
                  <a:schemeClr val="accent1">
                    <a:lumMod val="75000"/>
                  </a:schemeClr>
                </a:solidFill>
                <a:latin typeface="+mj-lt"/>
                <a:ea typeface="+mj-ea"/>
                <a:cs typeface="+mj-cs"/>
              </a:rPr>
              <a:t>Compromiso</a:t>
            </a:r>
          </a:p>
          <a:p>
            <a:r>
              <a:rPr lang="es-UY" sz="3600" dirty="0">
                <a:solidFill>
                  <a:schemeClr val="accent1">
                    <a:lumMod val="75000"/>
                  </a:schemeClr>
                </a:solidFill>
                <a:latin typeface="+mj-lt"/>
                <a:ea typeface="+mj-ea"/>
                <a:cs typeface="+mj-cs"/>
              </a:rPr>
              <a:t>Acción</a:t>
            </a:r>
          </a:p>
        </p:txBody>
      </p:sp>
      <p:pic>
        <p:nvPicPr>
          <p:cNvPr id="1026" name="Picture 2" descr="La confianza, uno los cimientos emocionales esenciales para ser un adulto  feliz - Infobae">
            <a:extLst>
              <a:ext uri="{FF2B5EF4-FFF2-40B4-BE49-F238E27FC236}">
                <a16:creationId xmlns:a16="http://schemas.microsoft.com/office/drawing/2014/main" id="{8E0A2C15-FBE0-7A99-B014-FADEAA4585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6003" y="1453351"/>
            <a:ext cx="5692144" cy="3797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16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1B38308-6FA7-B596-59D4-8854FF6DA10B}"/>
              </a:ext>
            </a:extLst>
          </p:cNvPr>
          <p:cNvSpPr txBox="1"/>
          <p:nvPr/>
        </p:nvSpPr>
        <p:spPr>
          <a:xfrm>
            <a:off x="1707496" y="2133210"/>
            <a:ext cx="9269507" cy="2308324"/>
          </a:xfrm>
          <a:prstGeom prst="rect">
            <a:avLst/>
          </a:prstGeom>
          <a:noFill/>
        </p:spPr>
        <p:txBody>
          <a:bodyPr wrap="square" rtlCol="0">
            <a:spAutoFit/>
          </a:bodyPr>
          <a:lstStyle/>
          <a:p>
            <a:pPr algn="ctr"/>
            <a:r>
              <a:rPr lang="es-CO" sz="2400" b="1" i="1" dirty="0">
                <a:solidFill>
                  <a:schemeClr val="accent1">
                    <a:lumMod val="75000"/>
                  </a:schemeClr>
                </a:solidFill>
                <a:latin typeface="Arial Narrow" panose="020B0606020202030204" pitchFamily="34" charset="0"/>
                <a:ea typeface="Calibri" panose="020F0502020204030204" pitchFamily="34" charset="0"/>
                <a:cs typeface="Arial" panose="020B0604020202020204" pitchFamily="34" charset="0"/>
              </a:rPr>
              <a:t>El Foro Farmacéutico de las Américas ha trabajado en conjunto con sus </a:t>
            </a:r>
            <a:r>
              <a:rPr lang="es-CO" sz="2400" b="1" i="1" dirty="0">
                <a:solidFill>
                  <a:srgbClr val="FF0000"/>
                </a:solidFill>
                <a:latin typeface="Arial Narrow" panose="020B0606020202030204" pitchFamily="34" charset="0"/>
                <a:ea typeface="Calibri" panose="020F0502020204030204" pitchFamily="34" charset="0"/>
                <a:cs typeface="Arial" panose="020B0604020202020204" pitchFamily="34" charset="0"/>
              </a:rPr>
              <a:t>organizaciones miembro </a:t>
            </a:r>
            <a:r>
              <a:rPr lang="es-CO" sz="2400" b="1" i="1" dirty="0">
                <a:solidFill>
                  <a:schemeClr val="accent1">
                    <a:lumMod val="75000"/>
                  </a:schemeClr>
                </a:solidFill>
                <a:latin typeface="Arial Narrow" panose="020B0606020202030204" pitchFamily="34" charset="0"/>
                <a:ea typeface="Calibri" panose="020F0502020204030204" pitchFamily="34" charset="0"/>
                <a:cs typeface="Arial" panose="020B0604020202020204" pitchFamily="34" charset="0"/>
              </a:rPr>
              <a:t>y </a:t>
            </a:r>
            <a:r>
              <a:rPr lang="es-CO" sz="2400" b="1" i="1" dirty="0">
                <a:solidFill>
                  <a:srgbClr val="FF0000"/>
                </a:solidFill>
                <a:latin typeface="Arial Narrow" panose="020B0606020202030204" pitchFamily="34" charset="0"/>
                <a:ea typeface="Calibri" panose="020F0502020204030204" pitchFamily="34" charset="0"/>
                <a:cs typeface="Arial" panose="020B0604020202020204" pitchFamily="34" charset="0"/>
              </a:rPr>
              <a:t>observadoras</a:t>
            </a:r>
            <a:r>
              <a:rPr lang="es-CO" sz="2400" b="1" i="1" dirty="0">
                <a:solidFill>
                  <a:schemeClr val="accent1">
                    <a:lumMod val="75000"/>
                  </a:schemeClr>
                </a:solidFill>
                <a:latin typeface="Arial Narrow" panose="020B0606020202030204" pitchFamily="34" charset="0"/>
                <a:ea typeface="Calibri" panose="020F0502020204030204" pitchFamily="34" charset="0"/>
                <a:cs typeface="Arial" panose="020B0604020202020204" pitchFamily="34" charset="0"/>
              </a:rPr>
              <a:t>, con </a:t>
            </a:r>
            <a:r>
              <a:rPr lang="es-CO" sz="2400" b="1" i="1" dirty="0">
                <a:solidFill>
                  <a:srgbClr val="FF0000"/>
                </a:solidFill>
                <a:latin typeface="Arial Narrow" panose="020B0606020202030204" pitchFamily="34" charset="0"/>
                <a:ea typeface="Calibri" panose="020F0502020204030204" pitchFamily="34" charset="0"/>
                <a:cs typeface="Arial" panose="020B0604020202020204" pitchFamily="34" charset="0"/>
              </a:rPr>
              <a:t>actores clave </a:t>
            </a:r>
            <a:r>
              <a:rPr lang="es-CO" sz="2400" b="1" i="1" dirty="0">
                <a:solidFill>
                  <a:schemeClr val="accent1">
                    <a:lumMod val="75000"/>
                  </a:schemeClr>
                </a:solidFill>
                <a:latin typeface="Arial Narrow" panose="020B0606020202030204" pitchFamily="34" charset="0"/>
                <a:ea typeface="Calibri" panose="020F0502020204030204" pitchFamily="34" charset="0"/>
                <a:cs typeface="Arial" panose="020B0604020202020204" pitchFamily="34" charset="0"/>
              </a:rPr>
              <a:t>desde diferentes aspectos de la </a:t>
            </a:r>
            <a:r>
              <a:rPr lang="es-CO" sz="2400" b="1" i="1" dirty="0">
                <a:solidFill>
                  <a:srgbClr val="FF0000"/>
                </a:solidFill>
                <a:latin typeface="Arial Narrow" panose="020B0606020202030204" pitchFamily="34" charset="0"/>
                <a:ea typeface="Calibri" panose="020F0502020204030204" pitchFamily="34" charset="0"/>
                <a:cs typeface="Arial" panose="020B0604020202020204" pitchFamily="34" charset="0"/>
              </a:rPr>
              <a:t>práctica</a:t>
            </a:r>
            <a:r>
              <a:rPr lang="es-CO" sz="2400" b="1" i="1" dirty="0">
                <a:solidFill>
                  <a:schemeClr val="accent1">
                    <a:lumMod val="75000"/>
                  </a:schemeClr>
                </a:solidFill>
                <a:latin typeface="Arial Narrow" panose="020B0606020202030204" pitchFamily="34" charset="0"/>
                <a:ea typeface="Calibri" panose="020F0502020204030204" pitchFamily="34" charset="0"/>
                <a:cs typeface="Arial" panose="020B0604020202020204" pitchFamily="34" charset="0"/>
              </a:rPr>
              <a:t>, los servicios y la </a:t>
            </a:r>
            <a:r>
              <a:rPr lang="es-CO" sz="2400" b="1" i="1" dirty="0">
                <a:solidFill>
                  <a:srgbClr val="FF0000"/>
                </a:solidFill>
                <a:latin typeface="Arial Narrow" panose="020B0606020202030204" pitchFamily="34" charset="0"/>
                <a:ea typeface="Calibri" panose="020F0502020204030204" pitchFamily="34" charset="0"/>
                <a:cs typeface="Arial" panose="020B0604020202020204" pitchFamily="34" charset="0"/>
              </a:rPr>
              <a:t>educación</a:t>
            </a:r>
            <a:r>
              <a:rPr lang="es-CO" sz="2400" b="1" i="1" dirty="0">
                <a:solidFill>
                  <a:schemeClr val="accent1">
                    <a:lumMod val="75000"/>
                  </a:schemeClr>
                </a:solidFill>
                <a:latin typeface="Arial Narrow" panose="020B0606020202030204" pitchFamily="34" charset="0"/>
                <a:ea typeface="Calibri" panose="020F0502020204030204" pitchFamily="34" charset="0"/>
                <a:cs typeface="Arial" panose="020B0604020202020204" pitchFamily="34" charset="0"/>
              </a:rPr>
              <a:t> farmacéutica con el único fin de mejorar la </a:t>
            </a:r>
            <a:r>
              <a:rPr lang="es-CO" sz="2400" b="1" i="1" dirty="0">
                <a:solidFill>
                  <a:srgbClr val="FF0000"/>
                </a:solidFill>
                <a:latin typeface="Arial Narrow" panose="020B0606020202030204" pitchFamily="34" charset="0"/>
                <a:ea typeface="Calibri" panose="020F0502020204030204" pitchFamily="34" charset="0"/>
                <a:cs typeface="Arial" panose="020B0604020202020204" pitchFamily="34" charset="0"/>
              </a:rPr>
              <a:t>salud y la calidad de vida </a:t>
            </a:r>
            <a:r>
              <a:rPr lang="es-CO" sz="2400" b="1" i="1" dirty="0">
                <a:solidFill>
                  <a:schemeClr val="accent1">
                    <a:lumMod val="75000"/>
                  </a:schemeClr>
                </a:solidFill>
                <a:latin typeface="Arial Narrow" panose="020B0606020202030204" pitchFamily="34" charset="0"/>
                <a:ea typeface="Calibri" panose="020F0502020204030204" pitchFamily="34" charset="0"/>
                <a:cs typeface="Arial" panose="020B0604020202020204" pitchFamily="34" charset="0"/>
              </a:rPr>
              <a:t>de los ciudadanos de las Américas.</a:t>
            </a:r>
            <a:endParaRPr lang="es-CR" sz="2400" b="1" i="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es-CR" sz="2400" dirty="0"/>
          </a:p>
        </p:txBody>
      </p:sp>
    </p:spTree>
    <p:extLst>
      <p:ext uri="{BB962C8B-B14F-4D97-AF65-F5344CB8AC3E}">
        <p14:creationId xmlns:p14="http://schemas.microsoft.com/office/powerpoint/2010/main" val="2014831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0"/>
            <a:ext cx="12192000" cy="6858000"/>
          </a:xfrm>
          <a:prstGeom prst="rect">
            <a:avLst/>
          </a:prstGeom>
        </p:spPr>
      </p:pic>
      <p:pic>
        <p:nvPicPr>
          <p:cNvPr id="6" name="Imagen 5"/>
          <p:cNvPicPr>
            <a:picLocks noChangeAspect="1"/>
          </p:cNvPicPr>
          <p:nvPr/>
        </p:nvPicPr>
        <p:blipFill>
          <a:blip r:embed="rId3"/>
          <a:stretch>
            <a:fillRect/>
          </a:stretch>
        </p:blipFill>
        <p:spPr>
          <a:xfrm>
            <a:off x="10406130" y="0"/>
            <a:ext cx="1785870" cy="1471412"/>
          </a:xfrm>
          <a:prstGeom prst="rect">
            <a:avLst/>
          </a:prstGeom>
        </p:spPr>
      </p:pic>
      <p:pic>
        <p:nvPicPr>
          <p:cNvPr id="7" name="Imagen 6"/>
          <p:cNvPicPr>
            <a:picLocks noChangeAspect="1"/>
          </p:cNvPicPr>
          <p:nvPr/>
        </p:nvPicPr>
        <p:blipFill>
          <a:blip r:embed="rId4"/>
          <a:stretch>
            <a:fillRect/>
          </a:stretch>
        </p:blipFill>
        <p:spPr>
          <a:xfrm>
            <a:off x="1" y="93639"/>
            <a:ext cx="2434106" cy="1886432"/>
          </a:xfrm>
          <a:prstGeom prst="rect">
            <a:avLst/>
          </a:prstGeom>
        </p:spPr>
      </p:pic>
      <p:sp>
        <p:nvSpPr>
          <p:cNvPr id="2" name="Título 1">
            <a:extLst>
              <a:ext uri="{FF2B5EF4-FFF2-40B4-BE49-F238E27FC236}">
                <a16:creationId xmlns:a16="http://schemas.microsoft.com/office/drawing/2014/main" id="{758056C6-8578-44EA-822D-E4BF62F45458}"/>
              </a:ext>
            </a:extLst>
          </p:cNvPr>
          <p:cNvSpPr>
            <a:spLocks noGrp="1"/>
          </p:cNvSpPr>
          <p:nvPr>
            <p:ph type="title"/>
          </p:nvPr>
        </p:nvSpPr>
        <p:spPr>
          <a:xfrm>
            <a:off x="0" y="365125"/>
            <a:ext cx="11353800" cy="1199925"/>
          </a:xfrm>
        </p:spPr>
        <p:txBody>
          <a:bodyPr>
            <a:normAutofit fontScale="90000"/>
          </a:bodyPr>
          <a:lstStyle/>
          <a:p>
            <a:pPr algn="ctr">
              <a:lnSpc>
                <a:spcPct val="100000"/>
              </a:lnSpc>
            </a:pPr>
            <a:br>
              <a:rPr lang="es-CR" sz="4400" dirty="0"/>
            </a:br>
            <a:br>
              <a:rPr lang="es-CR" sz="4400" dirty="0"/>
            </a:br>
            <a:r>
              <a:rPr lang="es-CR" sz="4400" b="1" dirty="0"/>
              <a:t>Organizaciones miembros</a:t>
            </a:r>
            <a:br>
              <a:rPr lang="es-CR" sz="4400" b="1" dirty="0"/>
            </a:br>
            <a:br>
              <a:rPr lang="es-CR" sz="4400" dirty="0"/>
            </a:br>
            <a:br>
              <a:rPr lang="es-CR" sz="3600" dirty="0"/>
            </a:br>
            <a:endParaRPr lang="es-CR" sz="3600" dirty="0"/>
          </a:p>
        </p:txBody>
      </p:sp>
      <p:sp>
        <p:nvSpPr>
          <p:cNvPr id="8" name="Marcador de contenido 7">
            <a:extLst>
              <a:ext uri="{FF2B5EF4-FFF2-40B4-BE49-F238E27FC236}">
                <a16:creationId xmlns:a16="http://schemas.microsoft.com/office/drawing/2014/main" id="{EFDDAA9D-17AC-4AB5-B237-727AD2546076}"/>
              </a:ext>
            </a:extLst>
          </p:cNvPr>
          <p:cNvSpPr>
            <a:spLocks noGrp="1"/>
          </p:cNvSpPr>
          <p:nvPr>
            <p:ph idx="1"/>
          </p:nvPr>
        </p:nvSpPr>
        <p:spPr/>
        <p:txBody>
          <a:bodyPr>
            <a:normAutofit fontScale="92500" lnSpcReduction="10000"/>
          </a:bodyPr>
          <a:lstStyle/>
          <a:p>
            <a:pPr marL="342900" lvl="0" indent="-342900" algn="just">
              <a:lnSpc>
                <a:spcPct val="107000"/>
              </a:lnSpc>
              <a:buFont typeface="Wingdings" panose="05000000000000000000" pitchFamily="2" charset="2"/>
              <a:buChar char=""/>
            </a:pPr>
            <a:r>
              <a:rPr lang="es-CR" sz="1800" dirty="0">
                <a:effectLst/>
                <a:latin typeface="Calibri" panose="020F0502020204030204" pitchFamily="34" charset="0"/>
                <a:ea typeface="Calibri" panose="020F0502020204030204" pitchFamily="34" charset="0"/>
                <a:cs typeface="Times New Roman" panose="02020603050405020304" pitchFamily="18" charset="0"/>
              </a:rPr>
              <a:t>Confederación Farmacéutica Argentina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pt-BR" sz="1800" dirty="0">
                <a:effectLst/>
                <a:latin typeface="Calibri" panose="020F0502020204030204" pitchFamily="34" charset="0"/>
                <a:ea typeface="Calibri" panose="020F0502020204030204" pitchFamily="34" charset="0"/>
                <a:cs typeface="Times New Roman" panose="02020603050405020304" pitchFamily="18" charset="0"/>
              </a:rPr>
              <a:t>Conselho Federal de Farmácia do Brasil</a:t>
            </a:r>
          </a:p>
          <a:p>
            <a:pPr marL="342900" lvl="0" indent="-342900" algn="just">
              <a:lnSpc>
                <a:spcPct val="107000"/>
              </a:lnSpc>
              <a:buFont typeface="Wingdings" panose="05000000000000000000" pitchFamily="2" charset="2"/>
              <a:buChar char=""/>
            </a:pPr>
            <a:r>
              <a:rPr lang="es-CR" sz="1800" dirty="0">
                <a:effectLst/>
                <a:latin typeface="Calibri" panose="020F0502020204030204" pitchFamily="34" charset="0"/>
                <a:ea typeface="Calibri" panose="020F0502020204030204" pitchFamily="34" charset="0"/>
                <a:cs typeface="Times New Roman" panose="02020603050405020304" pitchFamily="18" charset="0"/>
              </a:rPr>
              <a:t>Sociedad Boliviana de Ciencias Farmacéuticas</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s-CR" sz="1800" dirty="0">
                <a:effectLst/>
                <a:latin typeface="Calibri" panose="020F0502020204030204" pitchFamily="34" charset="0"/>
                <a:ea typeface="Calibri" panose="020F0502020204030204" pitchFamily="34" charset="0"/>
                <a:cs typeface="Times New Roman" panose="02020603050405020304" pitchFamily="18" charset="0"/>
              </a:rPr>
              <a:t>Colegio Nacional de Químicos Farmacéuticos de Colombia </a:t>
            </a:r>
          </a:p>
          <a:p>
            <a:pPr marL="342900" lvl="0" indent="-342900" algn="just">
              <a:lnSpc>
                <a:spcPct val="107000"/>
              </a:lnSpc>
              <a:buFont typeface="Wingdings" panose="05000000000000000000" pitchFamily="2" charset="2"/>
              <a:buChar char=""/>
            </a:pPr>
            <a:r>
              <a:rPr lang="es-CR" sz="1800" dirty="0">
                <a:effectLst/>
                <a:latin typeface="Calibri" panose="020F0502020204030204" pitchFamily="34" charset="0"/>
                <a:ea typeface="Calibri" panose="020F0502020204030204" pitchFamily="34" charset="0"/>
                <a:cs typeface="Times New Roman" panose="02020603050405020304" pitchFamily="18" charset="0"/>
              </a:rPr>
              <a:t>Colegio de Farmacéuticos de Costa Rica</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s-CR" sz="1800" dirty="0">
                <a:effectLst/>
                <a:latin typeface="Calibri" panose="020F0502020204030204" pitchFamily="34" charset="0"/>
                <a:ea typeface="Calibri" panose="020F0502020204030204" pitchFamily="34" charset="0"/>
                <a:cs typeface="Times New Roman" panose="02020603050405020304" pitchFamily="18" charset="0"/>
              </a:rPr>
              <a:t>Colegio de Químicos, Bioquímicos y Farmacéuticos de Pichincha</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s-CR" sz="1800" dirty="0">
                <a:effectLst/>
                <a:latin typeface="Calibri" panose="020F0502020204030204" pitchFamily="34" charset="0"/>
                <a:ea typeface="Calibri" panose="020F0502020204030204" pitchFamily="34" charset="0"/>
                <a:cs typeface="Times New Roman" panose="02020603050405020304" pitchFamily="18" charset="0"/>
              </a:rPr>
              <a:t>Colegio Nacional de Farmacéuticos de Panamá</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s-CR" sz="1800" dirty="0">
                <a:effectLst/>
                <a:latin typeface="Calibri" panose="020F0502020204030204" pitchFamily="34" charset="0"/>
                <a:ea typeface="Calibri" panose="020F0502020204030204" pitchFamily="34" charset="0"/>
                <a:cs typeface="Times New Roman" panose="02020603050405020304" pitchFamily="18" charset="0"/>
              </a:rPr>
              <a:t>Asociación de Químicos Farmacéuticos del Paraguay</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s-CR" sz="1800" dirty="0">
                <a:effectLst/>
                <a:latin typeface="Calibri" panose="020F0502020204030204" pitchFamily="34" charset="0"/>
                <a:ea typeface="Calibri" panose="020F0502020204030204" pitchFamily="34" charset="0"/>
                <a:cs typeface="Times New Roman" panose="02020603050405020304" pitchFamily="18" charset="0"/>
              </a:rPr>
              <a:t>Asociación de Química y Farmacia del Uruguay</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American Pharmacists Association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American Society of Health-System Pharmacists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pic>
        <p:nvPicPr>
          <p:cNvPr id="9" name="Picture 6">
            <a:extLst>
              <a:ext uri="{FF2B5EF4-FFF2-40B4-BE49-F238E27FC236}">
                <a16:creationId xmlns:a16="http://schemas.microsoft.com/office/drawing/2014/main" id="{651EE13D-835C-4052-8E33-CB858FAC74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4789" y="2222089"/>
            <a:ext cx="2918110" cy="3792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736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0"/>
            <a:ext cx="12192000" cy="6858000"/>
          </a:xfrm>
          <a:prstGeom prst="rect">
            <a:avLst/>
          </a:prstGeom>
        </p:spPr>
      </p:pic>
      <p:pic>
        <p:nvPicPr>
          <p:cNvPr id="6" name="Imagen 5"/>
          <p:cNvPicPr>
            <a:picLocks noChangeAspect="1"/>
          </p:cNvPicPr>
          <p:nvPr/>
        </p:nvPicPr>
        <p:blipFill>
          <a:blip r:embed="rId3"/>
          <a:stretch>
            <a:fillRect/>
          </a:stretch>
        </p:blipFill>
        <p:spPr>
          <a:xfrm>
            <a:off x="10406130" y="0"/>
            <a:ext cx="1785870" cy="1471412"/>
          </a:xfrm>
          <a:prstGeom prst="rect">
            <a:avLst/>
          </a:prstGeom>
        </p:spPr>
      </p:pic>
      <p:pic>
        <p:nvPicPr>
          <p:cNvPr id="7" name="Imagen 6"/>
          <p:cNvPicPr>
            <a:picLocks noChangeAspect="1"/>
          </p:cNvPicPr>
          <p:nvPr/>
        </p:nvPicPr>
        <p:blipFill>
          <a:blip r:embed="rId4"/>
          <a:stretch>
            <a:fillRect/>
          </a:stretch>
        </p:blipFill>
        <p:spPr>
          <a:xfrm>
            <a:off x="1" y="93639"/>
            <a:ext cx="2434106" cy="1886432"/>
          </a:xfrm>
          <a:prstGeom prst="rect">
            <a:avLst/>
          </a:prstGeom>
        </p:spPr>
      </p:pic>
      <p:sp>
        <p:nvSpPr>
          <p:cNvPr id="2" name="Título 1">
            <a:extLst>
              <a:ext uri="{FF2B5EF4-FFF2-40B4-BE49-F238E27FC236}">
                <a16:creationId xmlns:a16="http://schemas.microsoft.com/office/drawing/2014/main" id="{758056C6-8578-44EA-822D-E4BF62F45458}"/>
              </a:ext>
            </a:extLst>
          </p:cNvPr>
          <p:cNvSpPr>
            <a:spLocks noGrp="1"/>
          </p:cNvSpPr>
          <p:nvPr>
            <p:ph type="title"/>
          </p:nvPr>
        </p:nvSpPr>
        <p:spPr>
          <a:xfrm>
            <a:off x="0" y="365125"/>
            <a:ext cx="11353800" cy="1199925"/>
          </a:xfrm>
        </p:spPr>
        <p:txBody>
          <a:bodyPr>
            <a:normAutofit fontScale="90000"/>
          </a:bodyPr>
          <a:lstStyle/>
          <a:p>
            <a:pPr algn="ctr">
              <a:lnSpc>
                <a:spcPct val="100000"/>
              </a:lnSpc>
            </a:pPr>
            <a:br>
              <a:rPr lang="es-CR" sz="4400" dirty="0"/>
            </a:br>
            <a:br>
              <a:rPr lang="es-CR" sz="4400" dirty="0"/>
            </a:br>
            <a:r>
              <a:rPr lang="es-CR" sz="4400" b="1" dirty="0"/>
              <a:t>Organizaciones observadoras</a:t>
            </a:r>
            <a:br>
              <a:rPr lang="es-CR" sz="4400" b="1" dirty="0">
                <a:effectLst>
                  <a:outerShdw blurRad="38100" dist="38100" dir="2700000" algn="tl">
                    <a:srgbClr val="000000">
                      <a:alpha val="43137"/>
                    </a:srgbClr>
                  </a:outerShdw>
                </a:effectLst>
              </a:rPr>
            </a:br>
            <a:br>
              <a:rPr lang="es-CR" sz="4400" dirty="0"/>
            </a:br>
            <a:br>
              <a:rPr lang="es-CR" sz="3600" dirty="0"/>
            </a:br>
            <a:endParaRPr lang="es-CR" sz="3600" dirty="0"/>
          </a:p>
        </p:txBody>
      </p:sp>
      <p:sp>
        <p:nvSpPr>
          <p:cNvPr id="8" name="Marcador de contenido 7">
            <a:extLst>
              <a:ext uri="{FF2B5EF4-FFF2-40B4-BE49-F238E27FC236}">
                <a16:creationId xmlns:a16="http://schemas.microsoft.com/office/drawing/2014/main" id="{EFDDAA9D-17AC-4AB5-B237-727AD2546076}"/>
              </a:ext>
            </a:extLst>
          </p:cNvPr>
          <p:cNvSpPr>
            <a:spLocks noGrp="1"/>
          </p:cNvSpPr>
          <p:nvPr>
            <p:ph idx="1"/>
          </p:nvPr>
        </p:nvSpPr>
        <p:spPr/>
        <p:txBody>
          <a:bodyPr>
            <a:normAutofit/>
          </a:bodyPr>
          <a:lstStyle/>
          <a:p>
            <a:pPr marL="342900" indent="-342900" algn="just">
              <a:lnSpc>
                <a:spcPct val="97000"/>
              </a:lnSpc>
              <a:buFont typeface="Wingdings" panose="05000000000000000000" pitchFamily="2" charset="2"/>
              <a:buChar char=""/>
            </a:pPr>
            <a:r>
              <a:rPr lang="es-ES" altLang="fr-FR" sz="2400" dirty="0">
                <a:latin typeface="Calibri" panose="020F0502020204030204" pitchFamily="34" charset="0"/>
                <a:cs typeface="Times New Roman" panose="02020603050405020304" pitchFamily="18" charset="0"/>
              </a:rPr>
              <a:t>Consejo General de Colegios Oficiales de Farmacéuticos de España</a:t>
            </a:r>
          </a:p>
          <a:p>
            <a:pPr marL="342900" indent="-342900" algn="just">
              <a:lnSpc>
                <a:spcPct val="97000"/>
              </a:lnSpc>
              <a:buFont typeface="Wingdings" panose="05000000000000000000" pitchFamily="2" charset="2"/>
              <a:buChar char=""/>
            </a:pPr>
            <a:r>
              <a:rPr lang="es-ES" altLang="fr-FR" sz="2400" dirty="0">
                <a:latin typeface="Calibri" panose="020F0502020204030204" pitchFamily="34" charset="0"/>
                <a:cs typeface="Times New Roman" panose="02020603050405020304" pitchFamily="18" charset="0"/>
              </a:rPr>
              <a:t>International </a:t>
            </a:r>
            <a:r>
              <a:rPr lang="es-ES" altLang="fr-FR" sz="2400" dirty="0" err="1">
                <a:latin typeface="Calibri" panose="020F0502020204030204" pitchFamily="34" charset="0"/>
                <a:cs typeface="Times New Roman" panose="02020603050405020304" pitchFamily="18" charset="0"/>
              </a:rPr>
              <a:t>Pharmaceutical</a:t>
            </a:r>
            <a:r>
              <a:rPr lang="es-ES" altLang="fr-FR" sz="2400" dirty="0">
                <a:latin typeface="Calibri" panose="020F0502020204030204" pitchFamily="34" charset="0"/>
                <a:cs typeface="Times New Roman" panose="02020603050405020304" pitchFamily="18" charset="0"/>
              </a:rPr>
              <a:t> </a:t>
            </a:r>
            <a:r>
              <a:rPr lang="es-ES" altLang="fr-FR" sz="2400" dirty="0" err="1">
                <a:latin typeface="Calibri" panose="020F0502020204030204" pitchFamily="34" charset="0"/>
                <a:cs typeface="Times New Roman" panose="02020603050405020304" pitchFamily="18" charset="0"/>
              </a:rPr>
              <a:t>Federation</a:t>
            </a:r>
            <a:r>
              <a:rPr lang="es-ES" altLang="fr-FR" sz="2400" dirty="0">
                <a:latin typeface="Calibri" panose="020F0502020204030204" pitchFamily="34" charset="0"/>
                <a:cs typeface="Times New Roman" panose="02020603050405020304" pitchFamily="18" charset="0"/>
              </a:rPr>
              <a:t> (FIP)</a:t>
            </a:r>
          </a:p>
          <a:p>
            <a:pPr marL="342900" indent="-342900" algn="just">
              <a:lnSpc>
                <a:spcPct val="97000"/>
              </a:lnSpc>
              <a:buFont typeface="Wingdings" panose="05000000000000000000" pitchFamily="2" charset="2"/>
              <a:buChar char=""/>
            </a:pPr>
            <a:r>
              <a:rPr lang="es-ES" altLang="fr-FR" sz="2400" dirty="0">
                <a:latin typeface="Calibri" panose="020F0502020204030204" pitchFamily="34" charset="0"/>
                <a:cs typeface="Times New Roman" panose="02020603050405020304" pitchFamily="18" charset="0"/>
              </a:rPr>
              <a:t>Federación Farmacéutica Sudamericana (FEFAS)</a:t>
            </a:r>
          </a:p>
          <a:p>
            <a:pPr marL="342900" indent="-342900" algn="just">
              <a:lnSpc>
                <a:spcPct val="97000"/>
              </a:lnSpc>
              <a:buFont typeface="Wingdings" panose="05000000000000000000" pitchFamily="2" charset="2"/>
              <a:buChar char=""/>
            </a:pPr>
            <a:r>
              <a:rPr lang="es-ES" altLang="fr-FR" sz="2400" dirty="0">
                <a:latin typeface="Calibri" panose="020F0502020204030204" pitchFamily="34" charset="0"/>
                <a:cs typeface="Times New Roman" panose="02020603050405020304" pitchFamily="18" charset="0"/>
              </a:rPr>
              <a:t>Federación Farmacéutica Panamericana (</a:t>
            </a:r>
            <a:r>
              <a:rPr lang="es-ES" altLang="fr-FR" sz="2400" dirty="0" err="1">
                <a:latin typeface="Calibri" panose="020F0502020204030204" pitchFamily="34" charset="0"/>
                <a:cs typeface="Times New Roman" panose="02020603050405020304" pitchFamily="18" charset="0"/>
              </a:rPr>
              <a:t>Fepafar</a:t>
            </a:r>
            <a:r>
              <a:rPr lang="es-ES" altLang="fr-FR" sz="2400" dirty="0">
                <a:latin typeface="Calibri" panose="020F0502020204030204" pitchFamily="34" charset="0"/>
                <a:cs typeface="Times New Roman" panose="02020603050405020304" pitchFamily="18" charset="0"/>
              </a:rPr>
              <a:t>)</a:t>
            </a:r>
          </a:p>
          <a:p>
            <a:pPr marL="342900" indent="-342900" algn="just">
              <a:lnSpc>
                <a:spcPct val="97000"/>
              </a:lnSpc>
              <a:buFont typeface="Wingdings" panose="05000000000000000000" pitchFamily="2" charset="2"/>
              <a:buChar char=""/>
            </a:pPr>
            <a:r>
              <a:rPr lang="es-ES" altLang="fr-FR" sz="2400" dirty="0">
                <a:latin typeface="Calibri" panose="020F0502020204030204" pitchFamily="34" charset="0"/>
                <a:cs typeface="Times New Roman" panose="02020603050405020304" pitchFamily="18" charset="0"/>
              </a:rPr>
              <a:t>Federación Farmacéutica Centroamericana y del Caribe </a:t>
            </a:r>
          </a:p>
          <a:p>
            <a:pPr marL="342900" indent="-342900" algn="just">
              <a:lnSpc>
                <a:spcPct val="97000"/>
              </a:lnSpc>
              <a:buFont typeface="Wingdings" panose="05000000000000000000" pitchFamily="2" charset="2"/>
              <a:buChar char=""/>
            </a:pPr>
            <a:r>
              <a:rPr lang="es-ES" altLang="fr-FR" sz="2400" dirty="0">
                <a:latin typeface="Calibri" panose="020F0502020204030204" pitchFamily="34" charset="0"/>
                <a:cs typeface="Times New Roman" panose="02020603050405020304" pitchFamily="18" charset="0"/>
              </a:rPr>
              <a:t>Organización Panamericana de la Salud (OPS/OMS)</a:t>
            </a:r>
            <a:endParaRPr lang="pt-BR" sz="24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1064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3AD52CF2-0B57-D553-D665-B7972BD85EFC}"/>
              </a:ext>
            </a:extLst>
          </p:cNvPr>
          <p:cNvGraphicFramePr/>
          <p:nvPr/>
        </p:nvGraphicFramePr>
        <p:xfrm>
          <a:off x="2300941" y="493059"/>
          <a:ext cx="8128000" cy="5071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a:extLst>
              <a:ext uri="{FF2B5EF4-FFF2-40B4-BE49-F238E27FC236}">
                <a16:creationId xmlns:a16="http://schemas.microsoft.com/office/drawing/2014/main" id="{B84AF667-91FC-5952-8B27-D45186AA503F}"/>
              </a:ext>
            </a:extLst>
          </p:cNvPr>
          <p:cNvPicPr>
            <a:picLocks noChangeAspect="1"/>
          </p:cNvPicPr>
          <p:nvPr/>
        </p:nvPicPr>
        <p:blipFill>
          <a:blip r:embed="rId7"/>
          <a:stretch>
            <a:fillRect/>
          </a:stretch>
        </p:blipFill>
        <p:spPr>
          <a:xfrm>
            <a:off x="0" y="2"/>
            <a:ext cx="1470213" cy="1194548"/>
          </a:xfrm>
          <a:prstGeom prst="rect">
            <a:avLst/>
          </a:prstGeom>
        </p:spPr>
      </p:pic>
    </p:spTree>
    <p:extLst>
      <p:ext uri="{BB962C8B-B14F-4D97-AF65-F5344CB8AC3E}">
        <p14:creationId xmlns:p14="http://schemas.microsoft.com/office/powerpoint/2010/main" val="1862219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3AD52CF2-0B57-D553-D665-B7972BD85EFC}"/>
              </a:ext>
            </a:extLst>
          </p:cNvPr>
          <p:cNvGraphicFramePr/>
          <p:nvPr/>
        </p:nvGraphicFramePr>
        <p:xfrm>
          <a:off x="2300941" y="493059"/>
          <a:ext cx="8128000" cy="5071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a:extLst>
              <a:ext uri="{FF2B5EF4-FFF2-40B4-BE49-F238E27FC236}">
                <a16:creationId xmlns:a16="http://schemas.microsoft.com/office/drawing/2014/main" id="{B84AF667-91FC-5952-8B27-D45186AA503F}"/>
              </a:ext>
            </a:extLst>
          </p:cNvPr>
          <p:cNvPicPr>
            <a:picLocks noChangeAspect="1"/>
          </p:cNvPicPr>
          <p:nvPr/>
        </p:nvPicPr>
        <p:blipFill>
          <a:blip r:embed="rId7"/>
          <a:stretch>
            <a:fillRect/>
          </a:stretch>
        </p:blipFill>
        <p:spPr>
          <a:xfrm>
            <a:off x="-1" y="1"/>
            <a:ext cx="1470212" cy="1194548"/>
          </a:xfrm>
          <a:prstGeom prst="rect">
            <a:avLst/>
          </a:prstGeom>
        </p:spPr>
      </p:pic>
    </p:spTree>
    <p:extLst>
      <p:ext uri="{BB962C8B-B14F-4D97-AF65-F5344CB8AC3E}">
        <p14:creationId xmlns:p14="http://schemas.microsoft.com/office/powerpoint/2010/main" val="3669047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2D175A-038B-A6A3-EC57-FE7D181E9C83}"/>
              </a:ext>
            </a:extLst>
          </p:cNvPr>
          <p:cNvSpPr>
            <a:spLocks noGrp="1"/>
          </p:cNvSpPr>
          <p:nvPr>
            <p:ph type="title"/>
          </p:nvPr>
        </p:nvSpPr>
        <p:spPr>
          <a:xfrm>
            <a:off x="589416" y="1999786"/>
            <a:ext cx="11218539" cy="2274849"/>
          </a:xfrm>
        </p:spPr>
        <p:txBody>
          <a:bodyPr/>
          <a:lstStyle/>
          <a:p>
            <a:pPr algn="ctr"/>
            <a:r>
              <a:rPr lang="es-UY" dirty="0">
                <a:solidFill>
                  <a:srgbClr val="0070C0"/>
                </a:solidFill>
              </a:rPr>
              <a:t>Relaciones con socios y colaboradores</a:t>
            </a:r>
            <a:br>
              <a:rPr lang="es-UY" dirty="0"/>
            </a:br>
            <a:r>
              <a:rPr lang="pt-BR" dirty="0">
                <a:solidFill>
                  <a:srgbClr val="FF0000"/>
                </a:solidFill>
              </a:rPr>
              <a:t>Relações com parceiros e colaboradores</a:t>
            </a:r>
            <a:br>
              <a:rPr lang="pt-BR" dirty="0"/>
            </a:br>
            <a:r>
              <a:rPr lang="pt-BR" dirty="0" err="1">
                <a:solidFill>
                  <a:srgbClr val="0070C0"/>
                </a:solidFill>
              </a:rPr>
              <a:t>Relations</a:t>
            </a:r>
            <a:r>
              <a:rPr lang="pt-BR" dirty="0">
                <a:solidFill>
                  <a:srgbClr val="0070C0"/>
                </a:solidFill>
              </a:rPr>
              <a:t> </a:t>
            </a:r>
            <a:r>
              <a:rPr lang="pt-BR" dirty="0" err="1">
                <a:solidFill>
                  <a:srgbClr val="0070C0"/>
                </a:solidFill>
              </a:rPr>
              <a:t>with</a:t>
            </a:r>
            <a:r>
              <a:rPr lang="pt-BR" dirty="0">
                <a:solidFill>
                  <a:srgbClr val="0070C0"/>
                </a:solidFill>
              </a:rPr>
              <a:t> </a:t>
            </a:r>
            <a:r>
              <a:rPr lang="pt-BR" dirty="0" err="1">
                <a:solidFill>
                  <a:srgbClr val="0070C0"/>
                </a:solidFill>
              </a:rPr>
              <a:t>partners</a:t>
            </a:r>
            <a:r>
              <a:rPr lang="pt-BR" dirty="0">
                <a:solidFill>
                  <a:srgbClr val="0070C0"/>
                </a:solidFill>
              </a:rPr>
              <a:t> </a:t>
            </a:r>
            <a:r>
              <a:rPr lang="pt-BR" dirty="0" err="1">
                <a:solidFill>
                  <a:srgbClr val="0070C0"/>
                </a:solidFill>
              </a:rPr>
              <a:t>and</a:t>
            </a:r>
            <a:r>
              <a:rPr lang="pt-BR" dirty="0">
                <a:solidFill>
                  <a:srgbClr val="0070C0"/>
                </a:solidFill>
              </a:rPr>
              <a:t> </a:t>
            </a:r>
            <a:r>
              <a:rPr lang="pt-BR" dirty="0" err="1">
                <a:solidFill>
                  <a:srgbClr val="0070C0"/>
                </a:solidFill>
              </a:rPr>
              <a:t>collaborators</a:t>
            </a:r>
            <a:endParaRPr lang="es-UY" dirty="0">
              <a:solidFill>
                <a:srgbClr val="0070C0"/>
              </a:solidFill>
            </a:endParaRPr>
          </a:p>
        </p:txBody>
      </p:sp>
    </p:spTree>
    <p:extLst>
      <p:ext uri="{BB962C8B-B14F-4D97-AF65-F5344CB8AC3E}">
        <p14:creationId xmlns:p14="http://schemas.microsoft.com/office/powerpoint/2010/main" val="230509153"/>
      </p:ext>
    </p:extLst>
  </p:cSld>
  <p:clrMapOvr>
    <a:masterClrMapping/>
  </p:clrMapOvr>
</p:sld>
</file>

<file path=ppt/theme/theme1.xml><?xml version="1.0" encoding="utf-8"?>
<a:theme xmlns:a="http://schemas.openxmlformats.org/drawingml/2006/main" name="Tema de Office">
  <a:themeElements>
    <a:clrScheme name="Foro">
      <a:dk1>
        <a:srgbClr val="595959"/>
      </a:dk1>
      <a:lt1>
        <a:sysClr val="window" lastClr="FFFFFF"/>
      </a:lt1>
      <a:dk2>
        <a:srgbClr val="44546A"/>
      </a:dk2>
      <a:lt2>
        <a:srgbClr val="E7E6E6"/>
      </a:lt2>
      <a:accent1>
        <a:srgbClr val="00B0F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1519</TotalTime>
  <Words>1503</Words>
  <Application>Microsoft Office PowerPoint</Application>
  <PresentationFormat>Panorámica</PresentationFormat>
  <Paragraphs>148</Paragraphs>
  <Slides>29</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29</vt:i4>
      </vt:variant>
    </vt:vector>
  </HeadingPairs>
  <TitlesOfParts>
    <vt:vector size="36" baseType="lpstr">
      <vt:lpstr>Arial</vt:lpstr>
      <vt:lpstr>Arial Narrow</vt:lpstr>
      <vt:lpstr>Calibri</vt:lpstr>
      <vt:lpstr>Calibri Light</vt:lpstr>
      <vt:lpstr>VistaSansOT-Book</vt:lpstr>
      <vt:lpstr>Wingdings</vt:lpstr>
      <vt:lpstr>Tema de Office</vt:lpstr>
      <vt:lpstr>Foro Farmacéutico de las Américas Asamblea General Ordinaria</vt:lpstr>
      <vt:lpstr>Bienvenidos/Welcome/Bem-vindo</vt:lpstr>
      <vt:lpstr>Pilares de nuestro trabajo en las Américas</vt:lpstr>
      <vt:lpstr>Presentación de PowerPoint</vt:lpstr>
      <vt:lpstr>  Organizaciones miembros   </vt:lpstr>
      <vt:lpstr>  Organizaciones observadoras   </vt:lpstr>
      <vt:lpstr>Presentación de PowerPoint</vt:lpstr>
      <vt:lpstr>Presentación de PowerPoint</vt:lpstr>
      <vt:lpstr>Relaciones con socios y colaboradores Relações com parceiros e colaboradores Relations with partners and collaborators</vt:lpstr>
      <vt:lpstr>VII Curso de Servicios Farmacéuticos para Gestores Basados en APS   Tutores: Susana Migliaro (Argentina) - Gloria Jaramillo (Colombia) - Nuria Montero (Costa Rica) - Yajaira Quesada (Costa Rica) - Jairo Sancho (Costa Rica) - Janeth Montalvo (Ecuador) - Gladys Lugo (Paraguay) Coordinación Académica: Ana Senatore (Uruguay) Edición abril – octubre 2022</vt:lpstr>
      <vt:lpstr>Simposio SF basados en APS</vt:lpstr>
      <vt:lpstr>Resistencia Antimicrobiana: Grupo de Trabajo del FFA</vt:lpstr>
      <vt:lpstr>DRIVING AMR ACTION IN THE AMERICAS REGION</vt:lpstr>
      <vt:lpstr>Presentación de PowerPoint</vt:lpstr>
      <vt:lpstr>Presentaciones en eventos</vt:lpstr>
      <vt:lpstr>Presentaciones en eventos</vt:lpstr>
      <vt:lpstr>Presentación de PowerPoint</vt:lpstr>
      <vt:lpstr>SIMPOSIO DE RESISTENCIA ANTIMICROBIANA</vt:lpstr>
      <vt:lpstr>Presentación de PowerPoint</vt:lpstr>
      <vt:lpstr>Presentación de PowerPoint</vt:lpstr>
      <vt:lpstr>SIMPOSIO DE AUTOCUIDADO Y AUTOMEDICACIÓN 18 de noviembre 2022</vt:lpstr>
      <vt:lpstr>Presentación de PowerPoint</vt:lpstr>
      <vt:lpstr>Conferencia Panamericana de Educación Farmacéutica</vt:lpstr>
      <vt:lpstr>Visión de inmunización: Agenda 2030</vt:lpstr>
      <vt:lpstr>CDC  (Centro para el control de enfermedades, Estados Unidos)</vt:lpstr>
      <vt:lpstr>CERTIFICACIÓN EN INMUNIZACIÓN</vt:lpstr>
      <vt:lpstr>REUNIÓN DEL FORO FARMACÉUTICO DE LAS AMÉRICAS</vt:lpstr>
      <vt:lpstr>Presentación de PowerPoint</vt:lpstr>
      <vt:lpstr>Participación en actividades de FIP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Sofía Segura</dc:creator>
  <cp:lastModifiedBy>Carlos José</cp:lastModifiedBy>
  <cp:revision>16</cp:revision>
  <dcterms:created xsi:type="dcterms:W3CDTF">2021-03-24T01:30:56Z</dcterms:created>
  <dcterms:modified xsi:type="dcterms:W3CDTF">2023-08-15T01:30:04Z</dcterms:modified>
</cp:coreProperties>
</file>