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aVYp0/iZuvZ4OZJaPWkDWZ++2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200">
                <a:solidFill>
                  <a:schemeClr val="dk1"/>
                </a:solidFill>
                <a:latin typeface="Calibri"/>
                <a:ea typeface="Calibri"/>
                <a:cs typeface="Calibri"/>
                <a:sym typeface="Calibri"/>
              </a:rPr>
              <a:t>⇒Distinguished guests, colleagues, ladies and gentlemen, good morning.  </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My name is Sabiha Essack; I am the chairperson of the Global Respiratory Infection Partnership and the South African Research Chair in Antibiotic Resistance and One Health at the University of KwaZulu-Natal in Durban, South Africa.</a:t>
            </a:r>
            <a:endParaRPr/>
          </a:p>
          <a:p>
            <a:pPr indent="0" lvl="0" marL="0" marR="0" rtl="0" algn="l">
              <a:lnSpc>
                <a:spcPct val="100000"/>
              </a:lnSpc>
              <a:spcBef>
                <a:spcPts val="0"/>
              </a:spcBef>
              <a:spcAft>
                <a:spcPts val="0"/>
              </a:spcAft>
              <a:buClr>
                <a:schemeClr val="dk1"/>
              </a:buClr>
              <a:buSzPts val="1200"/>
              <a:buFont typeface="Calibri"/>
              <a:buNone/>
            </a:pPr>
            <a:r>
              <a:rPr b="1" lang="en-GB" sz="1200">
                <a:solidFill>
                  <a:schemeClr val="dk1"/>
                </a:solidFill>
                <a:latin typeface="Calibri"/>
                <a:ea typeface="Calibri"/>
                <a:cs typeface="Calibri"/>
                <a:sym typeface="Calibri"/>
              </a:rPr>
              <a:t>Welcome to this regional workshop to develop the western pacific roadmap for AMR Action by Pharmacy.</a:t>
            </a:r>
            <a:endParaRPr/>
          </a:p>
          <a:p>
            <a:pPr indent="0" lvl="0" marL="0" rtl="0" algn="l">
              <a:spcBef>
                <a:spcPts val="0"/>
              </a:spcBef>
              <a:spcAft>
                <a:spcPts val="0"/>
              </a:spcAft>
              <a:buNone/>
            </a:pPr>
            <a:r>
              <a:rPr b="1" lang="en-GB" sz="1200">
                <a:solidFill>
                  <a:schemeClr val="dk1"/>
                </a:solidFill>
                <a:latin typeface="Calibri"/>
                <a:ea typeface="Calibri"/>
                <a:cs typeface="Calibri"/>
                <a:sym typeface="Calibri"/>
              </a:rPr>
              <a:t>I am honoured to share this platform with Doug Burgoyne and Eduardo Savio.</a:t>
            </a:r>
            <a:endParaRPr/>
          </a:p>
        </p:txBody>
      </p:sp>
      <p:sp>
        <p:nvSpPr>
          <p:cNvPr id="635" name="Google Shape;63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3.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4" name="Shape 74"/>
        <p:cNvGrpSpPr/>
        <p:nvPr/>
      </p:nvGrpSpPr>
      <p:grpSpPr>
        <a:xfrm>
          <a:off x="0" y="0"/>
          <a:ext cx="0" cy="0"/>
          <a:chOff x="0" y="0"/>
          <a:chExt cx="0" cy="0"/>
        </a:xfrm>
      </p:grpSpPr>
      <p:sp>
        <p:nvSpPr>
          <p:cNvPr id="75" name="Google Shape;75;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9" name="Shape 79"/>
        <p:cNvGrpSpPr/>
        <p:nvPr/>
      </p:nvGrpSpPr>
      <p:grpSpPr>
        <a:xfrm>
          <a:off x="0" y="0"/>
          <a:ext cx="0" cy="0"/>
          <a:chOff x="0" y="0"/>
          <a:chExt cx="0" cy="0"/>
        </a:xfrm>
      </p:grpSpPr>
      <p:sp>
        <p:nvSpPr>
          <p:cNvPr id="80" name="Google Shape;8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3" name="Shape 83"/>
        <p:cNvGrpSpPr/>
        <p:nvPr/>
      </p:nvGrpSpPr>
      <p:grpSpPr>
        <a:xfrm>
          <a:off x="0" y="0"/>
          <a:ext cx="0" cy="0"/>
          <a:chOff x="0" y="0"/>
          <a:chExt cx="0" cy="0"/>
        </a:xfrm>
      </p:grpSpPr>
      <p:sp>
        <p:nvSpPr>
          <p:cNvPr id="84" name="Google Shape;84;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5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6" name="Google Shape;86;p5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0" name="Shape 90"/>
        <p:cNvGrpSpPr/>
        <p:nvPr/>
      </p:nvGrpSpPr>
      <p:grpSpPr>
        <a:xfrm>
          <a:off x="0" y="0"/>
          <a:ext cx="0" cy="0"/>
          <a:chOff x="0" y="0"/>
          <a:chExt cx="0" cy="0"/>
        </a:xfrm>
      </p:grpSpPr>
      <p:sp>
        <p:nvSpPr>
          <p:cNvPr id="91" name="Google Shape;91;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52"/>
          <p:cNvSpPr/>
          <p:nvPr>
            <p:ph idx="2" type="pic"/>
          </p:nvPr>
        </p:nvSpPr>
        <p:spPr>
          <a:xfrm>
            <a:off x="5183188" y="987425"/>
            <a:ext cx="6172200" cy="4873625"/>
          </a:xfrm>
          <a:prstGeom prst="rect">
            <a:avLst/>
          </a:prstGeom>
          <a:noFill/>
          <a:ln>
            <a:noFill/>
          </a:ln>
        </p:spPr>
      </p:sp>
      <p:sp>
        <p:nvSpPr>
          <p:cNvPr id="93" name="Google Shape;93;p5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97" name="Shape 97"/>
        <p:cNvGrpSpPr/>
        <p:nvPr/>
      </p:nvGrpSpPr>
      <p:grpSpPr>
        <a:xfrm>
          <a:off x="0" y="0"/>
          <a:ext cx="0" cy="0"/>
          <a:chOff x="0" y="0"/>
          <a:chExt cx="0" cy="0"/>
        </a:xfrm>
      </p:grpSpPr>
      <p:sp>
        <p:nvSpPr>
          <p:cNvPr id="98" name="Google Shape;98;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5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3" name="Shape 103"/>
        <p:cNvGrpSpPr/>
        <p:nvPr/>
      </p:nvGrpSpPr>
      <p:grpSpPr>
        <a:xfrm>
          <a:off x="0" y="0"/>
          <a:ext cx="0" cy="0"/>
          <a:chOff x="0" y="0"/>
          <a:chExt cx="0" cy="0"/>
        </a:xfrm>
      </p:grpSpPr>
      <p:sp>
        <p:nvSpPr>
          <p:cNvPr id="104" name="Google Shape;104;p5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5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5" name="Shape 115"/>
        <p:cNvGrpSpPr/>
        <p:nvPr/>
      </p:nvGrpSpPr>
      <p:grpSpPr>
        <a:xfrm>
          <a:off x="0" y="0"/>
          <a:ext cx="0" cy="0"/>
          <a:chOff x="0" y="0"/>
          <a:chExt cx="0" cy="0"/>
        </a:xfrm>
      </p:grpSpPr>
      <p:sp>
        <p:nvSpPr>
          <p:cNvPr id="116" name="Google Shape;116;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8" name="Google Shape;11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21" name="Shape 121"/>
        <p:cNvGrpSpPr/>
        <p:nvPr/>
      </p:nvGrpSpPr>
      <p:grpSpPr>
        <a:xfrm>
          <a:off x="0" y="0"/>
          <a:ext cx="0" cy="0"/>
          <a:chOff x="0" y="0"/>
          <a:chExt cx="0" cy="0"/>
        </a:xfrm>
      </p:grpSpPr>
      <p:sp>
        <p:nvSpPr>
          <p:cNvPr id="122" name="Google Shape;12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27" name="Shape 127"/>
        <p:cNvGrpSpPr/>
        <p:nvPr/>
      </p:nvGrpSpPr>
      <p:grpSpPr>
        <a:xfrm>
          <a:off x="0" y="0"/>
          <a:ext cx="0" cy="0"/>
          <a:chOff x="0" y="0"/>
          <a:chExt cx="0" cy="0"/>
        </a:xfrm>
      </p:grpSpPr>
      <p:sp>
        <p:nvSpPr>
          <p:cNvPr id="128" name="Google Shape;128;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0" name="Google Shape;130;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33" name="Shape 133"/>
        <p:cNvGrpSpPr/>
        <p:nvPr/>
      </p:nvGrpSpPr>
      <p:grpSpPr>
        <a:xfrm>
          <a:off x="0" y="0"/>
          <a:ext cx="0" cy="0"/>
          <a:chOff x="0" y="0"/>
          <a:chExt cx="0" cy="0"/>
        </a:xfrm>
      </p:grpSpPr>
      <p:sp>
        <p:nvSpPr>
          <p:cNvPr id="134" name="Google Shape;134;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40" name="Shape 140"/>
        <p:cNvGrpSpPr/>
        <p:nvPr/>
      </p:nvGrpSpPr>
      <p:grpSpPr>
        <a:xfrm>
          <a:off x="0" y="0"/>
          <a:ext cx="0" cy="0"/>
          <a:chOff x="0" y="0"/>
          <a:chExt cx="0" cy="0"/>
        </a:xfrm>
      </p:grpSpPr>
      <p:sp>
        <p:nvSpPr>
          <p:cNvPr id="141" name="Google Shape;141;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3" name="Google Shape;143;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5" name="Google Shape;145;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49" name="Shape 149"/>
        <p:cNvGrpSpPr/>
        <p:nvPr/>
      </p:nvGrpSpPr>
      <p:grpSpPr>
        <a:xfrm>
          <a:off x="0" y="0"/>
          <a:ext cx="0" cy="0"/>
          <a:chOff x="0" y="0"/>
          <a:chExt cx="0" cy="0"/>
        </a:xfrm>
      </p:grpSpPr>
      <p:sp>
        <p:nvSpPr>
          <p:cNvPr id="150" name="Google Shape;150;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54" name="Shape 154"/>
        <p:cNvGrpSpPr/>
        <p:nvPr/>
      </p:nvGrpSpPr>
      <p:grpSpPr>
        <a:xfrm>
          <a:off x="0" y="0"/>
          <a:ext cx="0" cy="0"/>
          <a:chOff x="0" y="0"/>
          <a:chExt cx="0" cy="0"/>
        </a:xfrm>
      </p:grpSpPr>
      <p:sp>
        <p:nvSpPr>
          <p:cNvPr id="155" name="Google Shape;155;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58" name="Shape 158"/>
        <p:cNvGrpSpPr/>
        <p:nvPr/>
      </p:nvGrpSpPr>
      <p:grpSpPr>
        <a:xfrm>
          <a:off x="0" y="0"/>
          <a:ext cx="0" cy="0"/>
          <a:chOff x="0" y="0"/>
          <a:chExt cx="0" cy="0"/>
        </a:xfrm>
      </p:grpSpPr>
      <p:sp>
        <p:nvSpPr>
          <p:cNvPr id="159" name="Google Shape;159;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0" name="Google Shape;160;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1" name="Google Shape;161;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2" name="Google Shape;16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65" name="Shape 165"/>
        <p:cNvGrpSpPr/>
        <p:nvPr/>
      </p:nvGrpSpPr>
      <p:grpSpPr>
        <a:xfrm>
          <a:off x="0" y="0"/>
          <a:ext cx="0" cy="0"/>
          <a:chOff x="0" y="0"/>
          <a:chExt cx="0" cy="0"/>
        </a:xfrm>
      </p:grpSpPr>
      <p:sp>
        <p:nvSpPr>
          <p:cNvPr id="166" name="Google Shape;166;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2"/>
          <p:cNvSpPr/>
          <p:nvPr>
            <p:ph idx="2" type="pic"/>
          </p:nvPr>
        </p:nvSpPr>
        <p:spPr>
          <a:xfrm>
            <a:off x="5183188" y="987425"/>
            <a:ext cx="6172200" cy="4873625"/>
          </a:xfrm>
          <a:prstGeom prst="rect">
            <a:avLst/>
          </a:prstGeom>
          <a:noFill/>
          <a:ln>
            <a:noFill/>
          </a:ln>
        </p:spPr>
      </p:sp>
      <p:sp>
        <p:nvSpPr>
          <p:cNvPr id="168" name="Google Shape;168;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9" name="Google Shape;1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72" name="Shape 172"/>
        <p:cNvGrpSpPr/>
        <p:nvPr/>
      </p:nvGrpSpPr>
      <p:grpSpPr>
        <a:xfrm>
          <a:off x="0" y="0"/>
          <a:ext cx="0" cy="0"/>
          <a:chOff x="0" y="0"/>
          <a:chExt cx="0" cy="0"/>
        </a:xfrm>
      </p:grpSpPr>
      <p:sp>
        <p:nvSpPr>
          <p:cNvPr id="173" name="Google Shape;173;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78" name="Shape 178"/>
        <p:cNvGrpSpPr/>
        <p:nvPr/>
      </p:nvGrpSpPr>
      <p:grpSpPr>
        <a:xfrm>
          <a:off x="0" y="0"/>
          <a:ext cx="0" cy="0"/>
          <a:chOff x="0" y="0"/>
          <a:chExt cx="0" cy="0"/>
        </a:xfrm>
      </p:grpSpPr>
      <p:sp>
        <p:nvSpPr>
          <p:cNvPr id="179" name="Google Shape;179;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42"/>
          <p:cNvSpPr txBox="1"/>
          <p:nvPr>
            <p:ph type="ctrTitle"/>
          </p:nvPr>
        </p:nvSpPr>
        <p:spPr>
          <a:xfrm>
            <a:off x="3360000" y="384000"/>
            <a:ext cx="8064000" cy="1248000"/>
          </a:xfrm>
          <a:prstGeom prst="rect">
            <a:avLst/>
          </a:prstGeom>
          <a:noFill/>
          <a:ln>
            <a:noFill/>
          </a:ln>
        </p:spPr>
        <p:txBody>
          <a:bodyPr anchorCtr="0" anchor="ctr" bIns="45700" lIns="91425" spcFirstLastPara="1" rIns="91425" wrap="square" tIns="45700">
            <a:normAutofit/>
          </a:bodyPr>
          <a:lstStyle>
            <a:lvl1pPr lvl="0" algn="l">
              <a:lnSpc>
                <a:spcPct val="109103"/>
              </a:lnSpc>
              <a:spcBef>
                <a:spcPts val="0"/>
              </a:spcBef>
              <a:spcAft>
                <a:spcPts val="0"/>
              </a:spcAft>
              <a:buClr>
                <a:schemeClr val="dk1"/>
              </a:buClr>
              <a:buSzPts val="2933"/>
              <a:buFont typeface="Calibri"/>
              <a:buNone/>
              <a:defRPr sz="2933">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2"/>
          <p:cNvSpPr txBox="1"/>
          <p:nvPr>
            <p:ph idx="1" type="subTitle"/>
          </p:nvPr>
        </p:nvSpPr>
        <p:spPr>
          <a:xfrm>
            <a:off x="3360000" y="1917700"/>
            <a:ext cx="8064000" cy="288000"/>
          </a:xfrm>
          <a:prstGeom prst="rect">
            <a:avLst/>
          </a:prstGeom>
          <a:noFill/>
          <a:ln>
            <a:noFill/>
          </a:ln>
        </p:spPr>
        <p:txBody>
          <a:bodyPr anchorCtr="0" anchor="t" bIns="45700" lIns="91425" spcFirstLastPara="1" rIns="91425" wrap="square" tIns="45700">
            <a:normAutofit/>
          </a:bodyPr>
          <a:lstStyle>
            <a:lvl1pPr lvl="0" algn="l">
              <a:lnSpc>
                <a:spcPct val="116687"/>
              </a:lnSpc>
              <a:spcBef>
                <a:spcPts val="1000"/>
              </a:spcBef>
              <a:spcAft>
                <a:spcPts val="0"/>
              </a:spcAft>
              <a:buClr>
                <a:schemeClr val="dk1"/>
              </a:buClr>
              <a:buSzPts val="1600"/>
              <a:buNone/>
              <a:defRPr b="1" sz="1600">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p:txBody>
      </p:sp>
      <p:pic>
        <p:nvPicPr>
          <p:cNvPr descr="FIP_B_Titel_Logo_300.png" id="30" name="Google Shape;30;p42"/>
          <p:cNvPicPr preferRelativeResize="0"/>
          <p:nvPr/>
        </p:nvPicPr>
        <p:blipFill rotWithShape="1">
          <a:blip r:embed="rId3">
            <a:alphaModFix/>
          </a:blip>
          <a:srcRect b="0" l="0" r="0" t="0"/>
          <a:stretch/>
        </p:blipFill>
        <p:spPr>
          <a:xfrm>
            <a:off x="240000" y="576000"/>
            <a:ext cx="2641600" cy="1584960"/>
          </a:xfrm>
          <a:prstGeom prst="rect">
            <a:avLst/>
          </a:prstGeom>
          <a:noFill/>
          <a:ln>
            <a:noFill/>
          </a:ln>
        </p:spPr>
      </p:pic>
      <p:cxnSp>
        <p:nvCxnSpPr>
          <p:cNvPr id="31" name="Google Shape;31;p42"/>
          <p:cNvCxnSpPr/>
          <p:nvPr/>
        </p:nvCxnSpPr>
        <p:spPr>
          <a:xfrm>
            <a:off x="3360000" y="1824000"/>
            <a:ext cx="8064000" cy="0"/>
          </a:xfrm>
          <a:prstGeom prst="straightConnector1">
            <a:avLst/>
          </a:prstGeom>
          <a:noFill/>
          <a:ln cap="rnd" cmpd="sng" w="15225">
            <a:solidFill>
              <a:schemeClr val="dk2"/>
            </a:solidFill>
            <a:prstDash val="dot"/>
            <a:miter lim="800000"/>
            <a:headEnd len="sm" w="sm" type="none"/>
            <a:tailEnd len="sm" w="sm" type="none"/>
          </a:ln>
        </p:spPr>
      </p:cxnSp>
      <p:sp>
        <p:nvSpPr>
          <p:cNvPr id="32" name="Google Shape;32;p42"/>
          <p:cNvSpPr txBox="1"/>
          <p:nvPr>
            <p:ph idx="2" type="body"/>
          </p:nvPr>
        </p:nvSpPr>
        <p:spPr>
          <a:xfrm>
            <a:off x="3360000" y="2208000"/>
            <a:ext cx="8064000" cy="240000"/>
          </a:xfrm>
          <a:prstGeom prst="rect">
            <a:avLst/>
          </a:prstGeom>
          <a:noFill/>
          <a:ln>
            <a:noFill/>
          </a:ln>
        </p:spPr>
        <p:txBody>
          <a:bodyPr anchorCtr="0" anchor="t" bIns="45700" lIns="91425" spcFirstLastPara="1" rIns="91425" wrap="square" tIns="45700">
            <a:normAutofit/>
          </a:bodyPr>
          <a:lstStyle>
            <a:lvl1pPr indent="-228600" lvl="0" marL="457200" algn="l">
              <a:lnSpc>
                <a:spcPct val="120030"/>
              </a:lnSpc>
              <a:spcBef>
                <a:spcPts val="1000"/>
              </a:spcBef>
              <a:spcAft>
                <a:spcPts val="0"/>
              </a:spcAft>
              <a:buClr>
                <a:schemeClr val="dk2"/>
              </a:buClr>
              <a:buSzPts val="1333"/>
              <a:buNone/>
              <a:defRPr b="0" sz="1333">
                <a:solidFill>
                  <a:schemeClr val="dk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667"/>
              <a:buNone/>
              <a:defRPr b="1" sz="2667"/>
            </a:lvl2pPr>
            <a:lvl3pPr indent="-228600" lvl="2" marL="1371600" algn="l">
              <a:lnSpc>
                <a:spcPct val="90000"/>
              </a:lnSpc>
              <a:spcBef>
                <a:spcPts val="500"/>
              </a:spcBef>
              <a:spcAft>
                <a:spcPts val="0"/>
              </a:spcAft>
              <a:buClr>
                <a:schemeClr val="dk1"/>
              </a:buClr>
              <a:buSzPts val="2400"/>
              <a:buNone/>
              <a:defRPr b="1" sz="2400"/>
            </a:lvl3pPr>
            <a:lvl4pPr indent="-228600" lvl="3" marL="1828800" algn="l">
              <a:lnSpc>
                <a:spcPct val="90000"/>
              </a:lnSpc>
              <a:spcBef>
                <a:spcPts val="500"/>
              </a:spcBef>
              <a:spcAft>
                <a:spcPts val="0"/>
              </a:spcAft>
              <a:buClr>
                <a:schemeClr val="dk1"/>
              </a:buClr>
              <a:buSzPts val="2133"/>
              <a:buNone/>
              <a:defRPr b="1" sz="2133"/>
            </a:lvl4pPr>
            <a:lvl5pPr indent="-228600" lvl="4" marL="2286000" algn="l">
              <a:lnSpc>
                <a:spcPct val="90000"/>
              </a:lnSpc>
              <a:spcBef>
                <a:spcPts val="500"/>
              </a:spcBef>
              <a:spcAft>
                <a:spcPts val="0"/>
              </a:spcAft>
              <a:buClr>
                <a:schemeClr val="dk1"/>
              </a:buClr>
              <a:buSzPts val="2133"/>
              <a:buNone/>
              <a:defRPr b="1" sz="2133"/>
            </a:lvl5pPr>
            <a:lvl6pPr indent="-228600" lvl="5" marL="2743200" algn="l">
              <a:lnSpc>
                <a:spcPct val="90000"/>
              </a:lnSpc>
              <a:spcBef>
                <a:spcPts val="500"/>
              </a:spcBef>
              <a:spcAft>
                <a:spcPts val="0"/>
              </a:spcAft>
              <a:buClr>
                <a:schemeClr val="dk1"/>
              </a:buClr>
              <a:buSzPts val="2133"/>
              <a:buNone/>
              <a:defRPr b="1" sz="2133"/>
            </a:lvl6pPr>
            <a:lvl7pPr indent="-228600" lvl="6" marL="3200400" algn="l">
              <a:lnSpc>
                <a:spcPct val="90000"/>
              </a:lnSpc>
              <a:spcBef>
                <a:spcPts val="500"/>
              </a:spcBef>
              <a:spcAft>
                <a:spcPts val="0"/>
              </a:spcAft>
              <a:buClr>
                <a:schemeClr val="dk1"/>
              </a:buClr>
              <a:buSzPts val="2133"/>
              <a:buNone/>
              <a:defRPr b="1" sz="2133"/>
            </a:lvl7pPr>
            <a:lvl8pPr indent="-228600" lvl="7" marL="3657600" algn="l">
              <a:lnSpc>
                <a:spcPct val="90000"/>
              </a:lnSpc>
              <a:spcBef>
                <a:spcPts val="500"/>
              </a:spcBef>
              <a:spcAft>
                <a:spcPts val="0"/>
              </a:spcAft>
              <a:buClr>
                <a:schemeClr val="dk1"/>
              </a:buClr>
              <a:buSzPts val="2133"/>
              <a:buNone/>
              <a:defRPr b="1" sz="2133"/>
            </a:lvl8pPr>
            <a:lvl9pPr indent="-228600" lvl="8" marL="4114800" algn="l">
              <a:lnSpc>
                <a:spcPct val="90000"/>
              </a:lnSpc>
              <a:spcBef>
                <a:spcPts val="500"/>
              </a:spcBef>
              <a:spcAft>
                <a:spcPts val="0"/>
              </a:spcAft>
              <a:buClr>
                <a:schemeClr val="dk1"/>
              </a:buClr>
              <a:buSzPts val="2133"/>
              <a:buNone/>
              <a:defRPr b="1" sz="2133"/>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43"/>
          <p:cNvSpPr txBox="1"/>
          <p:nvPr>
            <p:ph type="title"/>
          </p:nvPr>
        </p:nvSpPr>
        <p:spPr>
          <a:xfrm>
            <a:off x="767641" y="287997"/>
            <a:ext cx="10656000" cy="43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3"/>
          <p:cNvSpPr txBox="1"/>
          <p:nvPr>
            <p:ph idx="1" type="body"/>
          </p:nvPr>
        </p:nvSpPr>
        <p:spPr>
          <a:xfrm>
            <a:off x="767641" y="1536000"/>
            <a:ext cx="10656001" cy="3984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64045" lvl="1" marL="914400" algn="l">
              <a:lnSpc>
                <a:spcPct val="90000"/>
              </a:lnSpc>
              <a:spcBef>
                <a:spcPts val="500"/>
              </a:spcBef>
              <a:spcAft>
                <a:spcPts val="0"/>
              </a:spcAft>
              <a:buClr>
                <a:schemeClr val="dk1"/>
              </a:buClr>
              <a:buSzPts val="2133"/>
              <a:buChar char="•"/>
              <a:defRPr i="1" sz="2133">
                <a:solidFill>
                  <a:schemeClr val="dk1"/>
                </a:solidFill>
              </a:defRPr>
            </a:lvl2pPr>
            <a:lvl3pPr indent="-347154" lvl="2" marL="1371600" algn="l">
              <a:lnSpc>
                <a:spcPct val="90000"/>
              </a:lnSpc>
              <a:spcBef>
                <a:spcPts val="500"/>
              </a:spcBef>
              <a:spcAft>
                <a:spcPts val="0"/>
              </a:spcAft>
              <a:buClr>
                <a:schemeClr val="dk1"/>
              </a:buClr>
              <a:buSzPts val="1867"/>
              <a:buChar char="•"/>
              <a:defRPr sz="1867">
                <a:solidFill>
                  <a:schemeClr val="dk1"/>
                </a:solidFill>
              </a:defRPr>
            </a:lvl3pPr>
            <a:lvl4pPr indent="-347154" lvl="3" marL="1828800" algn="l">
              <a:lnSpc>
                <a:spcPct val="90000"/>
              </a:lnSpc>
              <a:spcBef>
                <a:spcPts val="500"/>
              </a:spcBef>
              <a:spcAft>
                <a:spcPts val="0"/>
              </a:spcAft>
              <a:buClr>
                <a:schemeClr val="dk1"/>
              </a:buClr>
              <a:buSzPts val="1867"/>
              <a:buChar char="•"/>
              <a:defRPr i="1" sz="1867">
                <a:solidFill>
                  <a:schemeClr val="dk1"/>
                </a:solidFill>
              </a:defRPr>
            </a:lvl4pPr>
            <a:lvl5pPr indent="-347154" lvl="4" marL="2286000" algn="l">
              <a:lnSpc>
                <a:spcPct val="90000"/>
              </a:lnSpc>
              <a:spcBef>
                <a:spcPts val="500"/>
              </a:spcBef>
              <a:spcAft>
                <a:spcPts val="0"/>
              </a:spcAft>
              <a:buClr>
                <a:schemeClr val="dk1"/>
              </a:buClr>
              <a:buSzPts val="1867"/>
              <a:buChar char="•"/>
              <a:defRPr sz="1867">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43"/>
          <p:cNvSpPr txBox="1"/>
          <p:nvPr>
            <p:ph idx="2" type="subTitle"/>
          </p:nvPr>
        </p:nvSpPr>
        <p:spPr>
          <a:xfrm>
            <a:off x="767641" y="720000"/>
            <a:ext cx="10656000" cy="432000"/>
          </a:xfrm>
          <a:prstGeom prst="rect">
            <a:avLst/>
          </a:prstGeom>
          <a:noFill/>
          <a:ln>
            <a:noFill/>
          </a:ln>
        </p:spPr>
        <p:txBody>
          <a:bodyPr anchorCtr="0" anchor="t" bIns="45700" lIns="91425" spcFirstLastPara="1" rIns="91425" wrap="square" tIns="45700">
            <a:normAutofit/>
          </a:bodyPr>
          <a:lstStyle>
            <a:lvl1pPr lvl="0" algn="l">
              <a:lnSpc>
                <a:spcPct val="129996"/>
              </a:lnSpc>
              <a:spcBef>
                <a:spcPts val="1000"/>
              </a:spcBef>
              <a:spcAft>
                <a:spcPts val="0"/>
              </a:spcAft>
              <a:buClr>
                <a:schemeClr val="dk2"/>
              </a:buClr>
              <a:buSzPts val="2667"/>
              <a:buNone/>
              <a:defRPr i="1" sz="2667">
                <a:solidFill>
                  <a:schemeClr val="dk2"/>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45"/>
          <p:cNvSpPr txBox="1"/>
          <p:nvPr>
            <p:ph idx="1" type="body"/>
          </p:nvPr>
        </p:nvSpPr>
        <p:spPr>
          <a:xfrm>
            <a:off x="847254" y="3162586"/>
            <a:ext cx="10515600" cy="1546147"/>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accent1"/>
              </a:buClr>
              <a:buSzPts val="3600"/>
              <a:buFont typeface="Arial"/>
              <a:buNone/>
              <a:defRPr b="1" i="0" sz="36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45"/>
          <p:cNvPicPr preferRelativeResize="0"/>
          <p:nvPr/>
        </p:nvPicPr>
        <p:blipFill rotWithShape="1">
          <a:blip r:embed="rId3">
            <a:alphaModFix/>
          </a:blip>
          <a:srcRect b="0" l="0" r="0" t="0"/>
          <a:stretch/>
        </p:blipFill>
        <p:spPr>
          <a:xfrm>
            <a:off x="9445244" y="405677"/>
            <a:ext cx="2140486" cy="901829"/>
          </a:xfrm>
          <a:prstGeom prst="rect">
            <a:avLst/>
          </a:prstGeom>
          <a:noFill/>
          <a:ln>
            <a:noFill/>
          </a:ln>
        </p:spPr>
      </p:pic>
      <p:pic>
        <p:nvPicPr>
          <p:cNvPr id="52" name="Google Shape;52;p45"/>
          <p:cNvPicPr preferRelativeResize="0"/>
          <p:nvPr/>
        </p:nvPicPr>
        <p:blipFill rotWithShape="1">
          <a:blip r:embed="rId4">
            <a:alphaModFix/>
          </a:blip>
          <a:srcRect b="0" l="0" r="0" t="0"/>
          <a:stretch/>
        </p:blipFill>
        <p:spPr>
          <a:xfrm>
            <a:off x="604091" y="345359"/>
            <a:ext cx="3003177" cy="1524691"/>
          </a:xfrm>
          <a:prstGeom prst="rect">
            <a:avLst/>
          </a:prstGeom>
          <a:noFill/>
          <a:ln>
            <a:noFill/>
          </a:ln>
        </p:spPr>
      </p:pic>
      <p:sp>
        <p:nvSpPr>
          <p:cNvPr id="53" name="Google Shape;53;p45"/>
          <p:cNvSpPr txBox="1"/>
          <p:nvPr>
            <p:ph idx="2" type="body"/>
          </p:nvPr>
        </p:nvSpPr>
        <p:spPr>
          <a:xfrm>
            <a:off x="838200" y="4802736"/>
            <a:ext cx="10515600" cy="95459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F5F5F"/>
              </a:buClr>
              <a:buSzPts val="2800"/>
              <a:buNone/>
              <a:defRPr b="0" baseline="30000" i="0">
                <a:solidFill>
                  <a:srgbClr val="5F5F5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p:cSld name="Single Column">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46"/>
          <p:cNvSpPr txBox="1"/>
          <p:nvPr>
            <p:ph type="title"/>
          </p:nvPr>
        </p:nvSpPr>
        <p:spPr>
          <a:xfrm>
            <a:off x="2246811" y="598761"/>
            <a:ext cx="9106989" cy="8967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424242"/>
              </a:buClr>
              <a:buSzPts val="4400"/>
              <a:buFont typeface="Calibri"/>
              <a:buNone/>
              <a:defRPr>
                <a:solidFill>
                  <a:srgbClr val="42424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6"/>
          <p:cNvSpPr txBox="1"/>
          <p:nvPr>
            <p:ph idx="11" type="ftr"/>
          </p:nvPr>
        </p:nvSpPr>
        <p:spPr>
          <a:xfrm>
            <a:off x="1650999" y="6321050"/>
            <a:ext cx="970280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1100">
                <a:solidFill>
                  <a:srgbClr val="757070"/>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757070"/>
                </a:solidFill>
                <a:latin typeface="Calibri"/>
                <a:ea typeface="Calibri"/>
                <a:cs typeface="Calibri"/>
                <a:sym typeface="Calibri"/>
              </a:defRPr>
            </a:lvl1pPr>
            <a:lvl2pPr indent="0" lvl="1" marL="0" algn="r">
              <a:spcBef>
                <a:spcPts val="0"/>
              </a:spcBef>
              <a:buNone/>
              <a:defRPr sz="1200">
                <a:solidFill>
                  <a:srgbClr val="757070"/>
                </a:solidFill>
                <a:latin typeface="Calibri"/>
                <a:ea typeface="Calibri"/>
                <a:cs typeface="Calibri"/>
                <a:sym typeface="Calibri"/>
              </a:defRPr>
            </a:lvl2pPr>
            <a:lvl3pPr indent="0" lvl="2" marL="0" algn="r">
              <a:spcBef>
                <a:spcPts val="0"/>
              </a:spcBef>
              <a:buNone/>
              <a:defRPr sz="1200">
                <a:solidFill>
                  <a:srgbClr val="757070"/>
                </a:solidFill>
                <a:latin typeface="Calibri"/>
                <a:ea typeface="Calibri"/>
                <a:cs typeface="Calibri"/>
                <a:sym typeface="Calibri"/>
              </a:defRPr>
            </a:lvl3pPr>
            <a:lvl4pPr indent="0" lvl="3" marL="0" algn="r">
              <a:spcBef>
                <a:spcPts val="0"/>
              </a:spcBef>
              <a:buNone/>
              <a:defRPr sz="1200">
                <a:solidFill>
                  <a:srgbClr val="757070"/>
                </a:solidFill>
                <a:latin typeface="Calibri"/>
                <a:ea typeface="Calibri"/>
                <a:cs typeface="Calibri"/>
                <a:sym typeface="Calibri"/>
              </a:defRPr>
            </a:lvl4pPr>
            <a:lvl5pPr indent="0" lvl="4" marL="0" algn="r">
              <a:spcBef>
                <a:spcPts val="0"/>
              </a:spcBef>
              <a:buNone/>
              <a:defRPr sz="1200">
                <a:solidFill>
                  <a:srgbClr val="757070"/>
                </a:solidFill>
                <a:latin typeface="Calibri"/>
                <a:ea typeface="Calibri"/>
                <a:cs typeface="Calibri"/>
                <a:sym typeface="Calibri"/>
              </a:defRPr>
            </a:lvl5pPr>
            <a:lvl6pPr indent="0" lvl="5" marL="0" algn="r">
              <a:spcBef>
                <a:spcPts val="0"/>
              </a:spcBef>
              <a:buNone/>
              <a:defRPr sz="1200">
                <a:solidFill>
                  <a:srgbClr val="757070"/>
                </a:solidFill>
                <a:latin typeface="Calibri"/>
                <a:ea typeface="Calibri"/>
                <a:cs typeface="Calibri"/>
                <a:sym typeface="Calibri"/>
              </a:defRPr>
            </a:lvl6pPr>
            <a:lvl7pPr indent="0" lvl="6" marL="0" algn="r">
              <a:spcBef>
                <a:spcPts val="0"/>
              </a:spcBef>
              <a:buNone/>
              <a:defRPr sz="1200">
                <a:solidFill>
                  <a:srgbClr val="757070"/>
                </a:solidFill>
                <a:latin typeface="Calibri"/>
                <a:ea typeface="Calibri"/>
                <a:cs typeface="Calibri"/>
                <a:sym typeface="Calibri"/>
              </a:defRPr>
            </a:lvl7pPr>
            <a:lvl8pPr indent="0" lvl="7" marL="0" algn="r">
              <a:spcBef>
                <a:spcPts val="0"/>
              </a:spcBef>
              <a:buNone/>
              <a:defRPr sz="1200">
                <a:solidFill>
                  <a:srgbClr val="757070"/>
                </a:solidFill>
                <a:latin typeface="Calibri"/>
                <a:ea typeface="Calibri"/>
                <a:cs typeface="Calibri"/>
                <a:sym typeface="Calibri"/>
              </a:defRPr>
            </a:lvl8pPr>
            <a:lvl9pPr indent="0" lvl="8" marL="0" algn="r">
              <a:spcBef>
                <a:spcPts val="0"/>
              </a:spcBef>
              <a:buNone/>
              <a:defRPr sz="1200">
                <a:solidFill>
                  <a:srgbClr val="75707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46"/>
          <p:cNvSpPr txBox="1"/>
          <p:nvPr>
            <p:ph idx="1" type="body"/>
          </p:nvPr>
        </p:nvSpPr>
        <p:spPr>
          <a:xfrm>
            <a:off x="838200" y="1644829"/>
            <a:ext cx="10515600" cy="408940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424242"/>
              </a:buClr>
              <a:buSzPts val="1600"/>
              <a:buFont typeface="Arial"/>
              <a:buChar char="•"/>
              <a:defRPr sz="1600">
                <a:solidFill>
                  <a:srgbClr val="424242"/>
                </a:solidFill>
              </a:defRPr>
            </a:lvl1pPr>
            <a:lvl2pPr indent="-304800" lvl="1" marL="914400" algn="l">
              <a:lnSpc>
                <a:spcPct val="90000"/>
              </a:lnSpc>
              <a:spcBef>
                <a:spcPts val="500"/>
              </a:spcBef>
              <a:spcAft>
                <a:spcPts val="0"/>
              </a:spcAft>
              <a:buClr>
                <a:srgbClr val="5F5F5F"/>
              </a:buClr>
              <a:buSzPts val="1200"/>
              <a:buFont typeface="Arial"/>
              <a:buChar char="•"/>
              <a:defRPr sz="1200">
                <a:solidFill>
                  <a:srgbClr val="5F5F5F"/>
                </a:solidFill>
              </a:defRPr>
            </a:lvl2pPr>
            <a:lvl3pPr indent="-292100" lvl="2" marL="1371600" algn="l">
              <a:lnSpc>
                <a:spcPct val="90000"/>
              </a:lnSpc>
              <a:spcBef>
                <a:spcPts val="500"/>
              </a:spcBef>
              <a:spcAft>
                <a:spcPts val="0"/>
              </a:spcAft>
              <a:buClr>
                <a:schemeClr val="dk1"/>
              </a:buClr>
              <a:buSzPts val="1000"/>
              <a:buFont typeface="Arial"/>
              <a:buChar char="•"/>
              <a:defRPr sz="10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6"/>
          <p:cNvSpPr txBox="1"/>
          <p:nvPr>
            <p:ph idx="2" type="body"/>
          </p:nvPr>
        </p:nvSpPr>
        <p:spPr>
          <a:xfrm>
            <a:off x="838200" y="5892270"/>
            <a:ext cx="10515600" cy="356130"/>
          </a:xfrm>
          <a:prstGeom prst="rect">
            <a:avLst/>
          </a:prstGeom>
          <a:noFill/>
          <a:ln>
            <a:noFill/>
          </a:ln>
        </p:spPr>
        <p:txBody>
          <a:bodyPr anchorCtr="0" anchor="ctr" bIns="45700" lIns="91425" spcFirstLastPara="1" rIns="91425" wrap="square" tIns="45700">
            <a:normAutofit/>
          </a:bodyPr>
          <a:lstStyle>
            <a:lvl1pPr indent="-298450" lvl="0" marL="457200" algn="l">
              <a:lnSpc>
                <a:spcPct val="90000"/>
              </a:lnSpc>
              <a:spcBef>
                <a:spcPts val="1000"/>
              </a:spcBef>
              <a:spcAft>
                <a:spcPts val="0"/>
              </a:spcAft>
              <a:buClr>
                <a:srgbClr val="757070"/>
              </a:buClr>
              <a:buSzPts val="1100"/>
              <a:buChar char="•"/>
              <a:defRPr sz="1100">
                <a:solidFill>
                  <a:srgbClr val="757070"/>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0" name="Google Shape;60;p46"/>
          <p:cNvPicPr preferRelativeResize="0"/>
          <p:nvPr/>
        </p:nvPicPr>
        <p:blipFill rotWithShape="1">
          <a:blip r:embed="rId3">
            <a:alphaModFix/>
          </a:blip>
          <a:srcRect b="0" l="0" r="0" t="0"/>
          <a:stretch/>
        </p:blipFill>
        <p:spPr>
          <a:xfrm>
            <a:off x="141249" y="171892"/>
            <a:ext cx="1682558" cy="85422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1" name="Shape 61"/>
        <p:cNvGrpSpPr/>
        <p:nvPr/>
      </p:nvGrpSpPr>
      <p:grpSpPr>
        <a:xfrm>
          <a:off x="0" y="0"/>
          <a:ext cx="0" cy="0"/>
          <a:chOff x="0" y="0"/>
          <a:chExt cx="0" cy="0"/>
        </a:xfrm>
      </p:grpSpPr>
      <p:sp>
        <p:nvSpPr>
          <p:cNvPr id="62" name="Google Shape;62;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4" name="Google Shape;6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7" name="Shape 67"/>
        <p:cNvGrpSpPr/>
        <p:nvPr/>
      </p:nvGrpSpPr>
      <p:grpSpPr>
        <a:xfrm>
          <a:off x="0" y="0"/>
          <a:ext cx="0" cy="0"/>
          <a:chOff x="0" y="0"/>
          <a:chExt cx="0" cy="0"/>
        </a:xfrm>
      </p:grpSpPr>
      <p:sp>
        <p:nvSpPr>
          <p:cNvPr id="68" name="Google Shape;68;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7.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9.png"/><Relationship Id="rId7" Type="http://schemas.openxmlformats.org/officeDocument/2006/relationships/image" Target="../media/image28.jpg"/><Relationship Id="rId8"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4.png"/><Relationship Id="rId7" Type="http://schemas.openxmlformats.org/officeDocument/2006/relationships/hyperlink" Target="https://www.fip.org/fip-development-goals" TargetMode="External"/><Relationship Id="rId8"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2.jpg"/><Relationship Id="rId7" Type="http://schemas.openxmlformats.org/officeDocument/2006/relationships/image" Target="../media/image20.jpg"/><Relationship Id="rId8"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89" name="Google Shape;189;p1"/>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190" name="Google Shape;190;p1"/>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191" name="Google Shape;191;p1"/>
          <p:cNvSpPr txBox="1"/>
          <p:nvPr>
            <p:ph type="ctrTitle"/>
          </p:nvPr>
        </p:nvSpPr>
        <p:spPr>
          <a:xfrm>
            <a:off x="1524000" y="698944"/>
            <a:ext cx="9144000" cy="433346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Foro Farmacéutico de las Américas</a:t>
            </a:r>
            <a:br>
              <a:rPr b="1" lang="en-GB" sz="4400"/>
            </a:br>
            <a:r>
              <a:rPr b="1" lang="en-GB" sz="4400"/>
              <a:t>Asamblea General Ordinaria</a:t>
            </a:r>
            <a:br>
              <a:rPr b="1" lang="en-GB" sz="4400"/>
            </a:br>
            <a:br>
              <a:rPr b="1" lang="en-GB" sz="4400"/>
            </a:br>
            <a:r>
              <a:rPr b="1" lang="en-GB" sz="4000">
                <a:solidFill>
                  <a:srgbClr val="0070C0"/>
                </a:solidFill>
              </a:rPr>
              <a:t>Informe de Presidencia y Secretaría Técnica</a:t>
            </a:r>
            <a:br>
              <a:rPr b="1" lang="en-GB" sz="4000">
                <a:solidFill>
                  <a:srgbClr val="0070C0"/>
                </a:solidFill>
              </a:rPr>
            </a:br>
            <a:r>
              <a:rPr b="1" lang="en-GB" sz="4000">
                <a:solidFill>
                  <a:srgbClr val="0070C0"/>
                </a:solidFill>
              </a:rPr>
              <a:t>Período 2019-2020</a:t>
            </a:r>
            <a:br>
              <a:rPr b="1" lang="en-GB" sz="4000">
                <a:solidFill>
                  <a:srgbClr val="0070C0"/>
                </a:solidFill>
              </a:rPr>
            </a:br>
            <a:r>
              <a:rPr b="1" lang="en-GB" sz="3100">
                <a:solidFill>
                  <a:srgbClr val="0070C0"/>
                </a:solidFill>
              </a:rPr>
              <a:t>Agosto de 2019 a noviembre de 2020</a:t>
            </a:r>
            <a:br>
              <a:rPr b="1" lang="en-GB" sz="3600"/>
            </a:br>
            <a:endParaRPr b="1" sz="3600"/>
          </a:p>
        </p:txBody>
      </p:sp>
      <p:sp>
        <p:nvSpPr>
          <p:cNvPr id="192" name="Google Shape;192;p1"/>
          <p:cNvSpPr txBox="1"/>
          <p:nvPr>
            <p:ph idx="1" type="subTitle"/>
          </p:nvPr>
        </p:nvSpPr>
        <p:spPr>
          <a:xfrm>
            <a:off x="1524000" y="4542075"/>
            <a:ext cx="9144000" cy="1636645"/>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Clr>
                <a:schemeClr val="dk1"/>
              </a:buClr>
              <a:buSzPts val="2400"/>
              <a:buNone/>
            </a:pPr>
            <a:r>
              <a:t/>
            </a:r>
            <a:endParaRPr b="1"/>
          </a:p>
          <a:p>
            <a:pPr indent="0" lvl="0" marL="0" rtl="0" algn="r">
              <a:lnSpc>
                <a:spcPct val="100000"/>
              </a:lnSpc>
              <a:spcBef>
                <a:spcPts val="0"/>
              </a:spcBef>
              <a:spcAft>
                <a:spcPts val="0"/>
              </a:spcAft>
              <a:buClr>
                <a:schemeClr val="dk1"/>
              </a:buClr>
              <a:buSzPts val="2800"/>
              <a:buNone/>
            </a:pPr>
            <a:r>
              <a:rPr b="1" lang="en-GB" sz="2800"/>
              <a:t>Dr. Eduardo Savio – Dra. Yajaira Quesada</a:t>
            </a:r>
            <a:endParaRPr/>
          </a:p>
          <a:p>
            <a:pPr indent="0" lvl="0" marL="0" rtl="0" algn="r">
              <a:lnSpc>
                <a:spcPct val="100000"/>
              </a:lnSpc>
              <a:spcBef>
                <a:spcPts val="0"/>
              </a:spcBef>
              <a:spcAft>
                <a:spcPts val="0"/>
              </a:spcAft>
              <a:buClr>
                <a:schemeClr val="dk1"/>
              </a:buClr>
              <a:buSzPts val="2800"/>
              <a:buNone/>
            </a:pPr>
            <a:r>
              <a:rPr b="1" lang="en-GB" sz="2800"/>
              <a:t>7 de noviembre de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0"/>
          <p:cNvSpPr/>
          <p:nvPr/>
        </p:nvSpPr>
        <p:spPr>
          <a:xfrm>
            <a:off x="-68826" y="5132439"/>
            <a:ext cx="12545961" cy="18091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3" name="Google Shape;283;p10"/>
          <p:cNvSpPr txBox="1"/>
          <p:nvPr>
            <p:ph type="title"/>
          </p:nvPr>
        </p:nvSpPr>
        <p:spPr>
          <a:xfrm>
            <a:off x="767642" y="622294"/>
            <a:ext cx="10656000" cy="432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Preocupaciones de los miembros en el proceso de integración y como FIP plantea manejarlas</a:t>
            </a:r>
            <a:br>
              <a:rPr lang="en-GB"/>
            </a:br>
            <a:endParaRPr/>
          </a:p>
        </p:txBody>
      </p:sp>
      <p:sp>
        <p:nvSpPr>
          <p:cNvPr id="284" name="Google Shape;284;p10"/>
          <p:cNvSpPr txBox="1"/>
          <p:nvPr>
            <p:ph idx="1" type="body"/>
          </p:nvPr>
        </p:nvSpPr>
        <p:spPr>
          <a:xfrm>
            <a:off x="698815" y="1725561"/>
            <a:ext cx="11198217" cy="3984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000"/>
              <a:buChar char="•"/>
            </a:pPr>
            <a:r>
              <a:rPr lang="en-GB" sz="2000"/>
              <a:t>Recursos económicos de los Foros (membership is paid to FIP): the proposal of FIP is to charge to organizations who want to be part of the Forum the two membership amounts. </a:t>
            </a:r>
            <a:endParaRPr/>
          </a:p>
          <a:p>
            <a:pPr indent="-228600" lvl="1" marL="685800" rtl="0" algn="l">
              <a:lnSpc>
                <a:spcPct val="100000"/>
              </a:lnSpc>
              <a:spcBef>
                <a:spcPts val="1100"/>
              </a:spcBef>
              <a:spcAft>
                <a:spcPts val="0"/>
              </a:spcAft>
              <a:buClr>
                <a:schemeClr val="accent1"/>
              </a:buClr>
              <a:buSzPts val="2600"/>
              <a:buChar char="•"/>
            </a:pPr>
            <a:r>
              <a:rPr lang="en-GB" sz="2600">
                <a:solidFill>
                  <a:schemeClr val="accent1"/>
                </a:solidFill>
              </a:rPr>
              <a:t>El aporte financiero de las organizaciones miembro no debería aumentar, y los ingresos del Foro por este concepo no deberían disminuir. </a:t>
            </a:r>
            <a:endParaRPr sz="2600"/>
          </a:p>
          <a:p>
            <a:pPr indent="-228600" lvl="0" marL="228600" rtl="0" algn="l">
              <a:lnSpc>
                <a:spcPct val="100000"/>
              </a:lnSpc>
              <a:spcBef>
                <a:spcPts val="1600"/>
              </a:spcBef>
              <a:spcAft>
                <a:spcPts val="0"/>
              </a:spcAft>
              <a:buClr>
                <a:schemeClr val="dk1"/>
              </a:buClr>
              <a:buSzPts val="2000"/>
              <a:buChar char="•"/>
            </a:pPr>
            <a:r>
              <a:rPr lang="en-GB" sz="2000"/>
              <a:t>Apoyo financiero al Secretaria Técnica del Foro </a:t>
            </a:r>
            <a:endParaRPr/>
          </a:p>
          <a:p>
            <a:pPr indent="-228600" lvl="1" marL="685800" rtl="0" algn="l">
              <a:lnSpc>
                <a:spcPct val="100000"/>
              </a:lnSpc>
              <a:spcBef>
                <a:spcPts val="1100"/>
              </a:spcBef>
              <a:spcAft>
                <a:spcPts val="0"/>
              </a:spcAft>
              <a:buClr>
                <a:schemeClr val="accent1"/>
              </a:buClr>
              <a:buSzPts val="2600"/>
              <a:buChar char="•"/>
            </a:pPr>
            <a:r>
              <a:rPr lang="en-GB" sz="2600">
                <a:solidFill>
                  <a:schemeClr val="accent1"/>
                </a:solidFill>
              </a:rPr>
              <a:t>Se apoyaría la participacion del president en reunions clave (con OMS, etc)</a:t>
            </a:r>
            <a:endParaRPr/>
          </a:p>
          <a:p>
            <a:pPr indent="-228600" lvl="0" marL="228600" rtl="0" algn="l">
              <a:lnSpc>
                <a:spcPct val="100000"/>
              </a:lnSpc>
              <a:spcBef>
                <a:spcPts val="1600"/>
              </a:spcBef>
              <a:spcAft>
                <a:spcPts val="0"/>
              </a:spcAft>
              <a:buClr>
                <a:schemeClr val="dk1"/>
              </a:buClr>
              <a:buSzPts val="2000"/>
              <a:buChar char="•"/>
            </a:pPr>
            <a:r>
              <a:rPr lang="en-GB" sz="2000"/>
              <a:t>Limitaciones en las actividades on line de FIP: diferencia horaria y de idioma</a:t>
            </a:r>
            <a:endParaRPr sz="2000"/>
          </a:p>
          <a:p>
            <a:pPr indent="-228600" lvl="0" marL="228600" rtl="0" algn="l">
              <a:lnSpc>
                <a:spcPct val="100000"/>
              </a:lnSpc>
              <a:spcBef>
                <a:spcPts val="1600"/>
              </a:spcBef>
              <a:spcAft>
                <a:spcPts val="0"/>
              </a:spcAft>
              <a:buClr>
                <a:schemeClr val="dk1"/>
              </a:buClr>
              <a:buSzPts val="2000"/>
              <a:buChar char="•"/>
            </a:pPr>
            <a:r>
              <a:rPr lang="en-GB" sz="2000"/>
              <a:t>Poder contar con traducción de documentos al portugués</a:t>
            </a:r>
            <a:endParaRPr sz="2000"/>
          </a:p>
          <a:p>
            <a:pPr indent="0" lvl="0" marL="0" rtl="0" algn="l">
              <a:lnSpc>
                <a:spcPct val="90000"/>
              </a:lnSpc>
              <a:spcBef>
                <a:spcPts val="1600"/>
              </a:spcBef>
              <a:spcAft>
                <a:spcPts val="0"/>
              </a:spcAft>
              <a:buClr>
                <a:schemeClr val="dk1"/>
              </a:buClr>
              <a:buSzPts val="2000"/>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90" name="Google Shape;290;p11"/>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91" name="Google Shape;291;p11"/>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292" name="Google Shape;292;p11"/>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br>
              <a:rPr b="1" lang="en-GB" sz="3600"/>
            </a:br>
            <a:r>
              <a:rPr b="1" lang="en-GB" sz="3600"/>
              <a:t>Principales actividades del período </a:t>
            </a:r>
            <a:br>
              <a:rPr b="1" lang="en-GB" sz="4400"/>
            </a:br>
            <a:br>
              <a:rPr b="1" lang="en-GB" sz="4400"/>
            </a:br>
            <a:br>
              <a:rPr lang="en-GB" sz="3600"/>
            </a:br>
            <a:endParaRPr sz="3600"/>
          </a:p>
        </p:txBody>
      </p:sp>
      <p:sp>
        <p:nvSpPr>
          <p:cNvPr id="293" name="Google Shape;293;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11 Webinars con 1528 participantes (todos disponibles en el canal YouTube del Foro; sin contabilizar el del 28/10)</a:t>
            </a:r>
            <a:endParaRPr/>
          </a:p>
          <a:p>
            <a:pPr indent="-228600" lvl="0" marL="228600" rtl="0" algn="l">
              <a:lnSpc>
                <a:spcPct val="90000"/>
              </a:lnSpc>
              <a:spcBef>
                <a:spcPts val="1000"/>
              </a:spcBef>
              <a:spcAft>
                <a:spcPts val="0"/>
              </a:spcAft>
              <a:buClr>
                <a:schemeClr val="dk1"/>
              </a:buClr>
              <a:buSzPts val="2800"/>
              <a:buChar char="•"/>
            </a:pPr>
            <a:r>
              <a:rPr lang="en-GB"/>
              <a:t>Se apoyaron 2 nuevos proyectos con 2500 dólares cada uno (Costa Rica y Uruguay)</a:t>
            </a:r>
            <a:endParaRPr/>
          </a:p>
          <a:p>
            <a:pPr indent="-228600" lvl="0" marL="228600" rtl="0" algn="l">
              <a:lnSpc>
                <a:spcPct val="90000"/>
              </a:lnSpc>
              <a:spcBef>
                <a:spcPts val="1000"/>
              </a:spcBef>
              <a:spcAft>
                <a:spcPts val="0"/>
              </a:spcAft>
              <a:buClr>
                <a:schemeClr val="dk1"/>
              </a:buClr>
              <a:buSzPts val="2800"/>
              <a:buChar char="•"/>
            </a:pPr>
            <a:r>
              <a:rPr lang="en-GB"/>
              <a:t>Se generaron 7 productos: 4 presentaciones en congresos, 1 guía de trabajo y 2 publicaciones</a:t>
            </a:r>
            <a:endParaRPr/>
          </a:p>
          <a:p>
            <a:pPr indent="-228600" lvl="0" marL="228600" rtl="0" algn="l">
              <a:lnSpc>
                <a:spcPct val="90000"/>
              </a:lnSpc>
              <a:spcBef>
                <a:spcPts val="1000"/>
              </a:spcBef>
              <a:spcAft>
                <a:spcPts val="0"/>
              </a:spcAft>
              <a:buClr>
                <a:schemeClr val="dk1"/>
              </a:buClr>
              <a:buSzPts val="2800"/>
              <a:buChar char="•"/>
            </a:pPr>
            <a:r>
              <a:rPr lang="en-GB"/>
              <a:t>Política de comunicación: sitio web renovado, 12 boletines electrónicos, comunicación permanente con organizaciones miembro</a:t>
            </a:r>
            <a:endParaRPr/>
          </a:p>
          <a:p>
            <a:pPr indent="-228600" lvl="0" marL="228600" rtl="0" algn="l">
              <a:lnSpc>
                <a:spcPct val="90000"/>
              </a:lnSpc>
              <a:spcBef>
                <a:spcPts val="1000"/>
              </a:spcBef>
              <a:spcAft>
                <a:spcPts val="0"/>
              </a:spcAft>
              <a:buClr>
                <a:schemeClr val="dk1"/>
              </a:buClr>
              <a:buSzPts val="2800"/>
              <a:buChar char="•"/>
            </a:pPr>
            <a:r>
              <a:rPr lang="en-GB"/>
              <a:t>1 curso de capacitación on-line</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99" name="Google Shape;299;p12"/>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300" name="Google Shape;300;p12"/>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301" name="Google Shape;301;p12"/>
          <p:cNvSpPr txBox="1"/>
          <p:nvPr>
            <p:ph type="ctrTitle"/>
          </p:nvPr>
        </p:nvSpPr>
        <p:spPr>
          <a:xfrm>
            <a:off x="1262129" y="-13605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GB"/>
              <a:t>WEBINARS organizados por el Foro</a:t>
            </a:r>
            <a:endParaRPr/>
          </a:p>
        </p:txBody>
      </p:sp>
      <p:pic>
        <p:nvPicPr>
          <p:cNvPr id="302" name="Google Shape;302;p12"/>
          <p:cNvPicPr preferRelativeResize="0"/>
          <p:nvPr/>
        </p:nvPicPr>
        <p:blipFill rotWithShape="1">
          <a:blip r:embed="rId6">
            <a:alphaModFix/>
          </a:blip>
          <a:srcRect b="0" l="0" r="0" t="0"/>
          <a:stretch/>
        </p:blipFill>
        <p:spPr>
          <a:xfrm>
            <a:off x="1991932" y="3323665"/>
            <a:ext cx="3674773" cy="3290976"/>
          </a:xfrm>
          <a:prstGeom prst="rect">
            <a:avLst/>
          </a:prstGeom>
          <a:noFill/>
          <a:ln>
            <a:noFill/>
          </a:ln>
        </p:spPr>
      </p:pic>
      <p:pic>
        <p:nvPicPr>
          <p:cNvPr id="303" name="Google Shape;303;p12"/>
          <p:cNvPicPr preferRelativeResize="0"/>
          <p:nvPr/>
        </p:nvPicPr>
        <p:blipFill rotWithShape="1">
          <a:blip r:embed="rId7">
            <a:alphaModFix/>
          </a:blip>
          <a:srcRect b="0" l="0" r="0" t="0"/>
          <a:stretch/>
        </p:blipFill>
        <p:spPr>
          <a:xfrm>
            <a:off x="4486141" y="2399740"/>
            <a:ext cx="3686175" cy="92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09" name="Google Shape;309;p13"/>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310" name="Google Shape;310;p13"/>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311" name="Google Shape;311;p13"/>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Servicios de vacunación en farmacia de comunidad</a:t>
            </a:r>
            <a:endParaRPr/>
          </a:p>
        </p:txBody>
      </p:sp>
      <p:grpSp>
        <p:nvGrpSpPr>
          <p:cNvPr id="312" name="Google Shape;312;p13"/>
          <p:cNvGrpSpPr/>
          <p:nvPr/>
        </p:nvGrpSpPr>
        <p:grpSpPr>
          <a:xfrm>
            <a:off x="838200" y="2075894"/>
            <a:ext cx="10515599" cy="4327310"/>
            <a:chOff x="0" y="21849"/>
            <a:chExt cx="10515599" cy="4327310"/>
          </a:xfrm>
        </p:grpSpPr>
        <p:sp>
          <p:nvSpPr>
            <p:cNvPr id="313" name="Google Shape;313;p13"/>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Francisco Javier Jiménez </a:t>
              </a:r>
              <a:endParaRPr/>
            </a:p>
          </p:txBody>
        </p:sp>
        <p:sp>
          <p:nvSpPr>
            <p:cNvPr id="315" name="Google Shape;315;p13"/>
            <p:cNvSpPr/>
            <p:nvPr/>
          </p:nvSpPr>
          <p:spPr>
            <a:xfrm>
              <a:off x="0" y="21849"/>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txBox="1"/>
            <p:nvPr/>
          </p:nvSpPr>
          <p:spPr>
            <a:xfrm>
              <a:off x="51133" y="72982"/>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317" name="Google Shape;317;p13"/>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Puerto Rico</a:t>
              </a:r>
              <a:endParaRPr/>
            </a:p>
          </p:txBody>
        </p:sp>
        <p:sp>
          <p:nvSpPr>
            <p:cNvPr id="319" name="Google Shape;319;p13"/>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Pais</a:t>
              </a:r>
              <a:endParaRPr b="0" i="0" sz="3400" u="none" cap="none" strike="noStrike">
                <a:solidFill>
                  <a:schemeClr val="lt1"/>
                </a:solidFill>
                <a:latin typeface="Calibri"/>
                <a:ea typeface="Calibri"/>
                <a:cs typeface="Calibri"/>
                <a:sym typeface="Calibri"/>
              </a:endParaRPr>
            </a:p>
          </p:txBody>
        </p:sp>
        <p:sp>
          <p:nvSpPr>
            <p:cNvPr id="321" name="Google Shape;321;p13"/>
            <p:cNvSpPr/>
            <p:nvPr/>
          </p:nvSpPr>
          <p:spPr>
            <a:xfrm rot="5400000">
              <a:off x="6686724"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txBox="1"/>
            <p:nvPr/>
          </p:nvSpPr>
          <p:spPr>
            <a:xfrm>
              <a:off x="3740718"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Agosto, 2019</a:t>
              </a:r>
              <a:endParaRPr/>
            </a:p>
          </p:txBody>
        </p:sp>
        <p:sp>
          <p:nvSpPr>
            <p:cNvPr id="323" name="Google Shape;323;p13"/>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325" name="Google Shape;325;p13"/>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160</a:t>
              </a:r>
              <a:endParaRPr/>
            </a:p>
          </p:txBody>
        </p:sp>
        <p:sp>
          <p:nvSpPr>
            <p:cNvPr id="327" name="Google Shape;327;p13"/>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34" name="Google Shape;334;p14"/>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335" name="Google Shape;335;p14"/>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336" name="Google Shape;336;p14"/>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Aspectos regulatorios para la comercialización de medicamentos biosimilares</a:t>
            </a:r>
            <a:endParaRPr/>
          </a:p>
        </p:txBody>
      </p:sp>
      <p:grpSp>
        <p:nvGrpSpPr>
          <p:cNvPr id="337" name="Google Shape;337;p14"/>
          <p:cNvGrpSpPr/>
          <p:nvPr/>
        </p:nvGrpSpPr>
        <p:grpSpPr>
          <a:xfrm>
            <a:off x="838200" y="1993315"/>
            <a:ext cx="10515599" cy="4346982"/>
            <a:chOff x="0" y="2177"/>
            <a:chExt cx="10515599" cy="4346982"/>
          </a:xfrm>
        </p:grpSpPr>
        <p:sp>
          <p:nvSpPr>
            <p:cNvPr id="338" name="Google Shape;338;p14"/>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Renato Murillo Masís</a:t>
              </a:r>
              <a:endParaRPr b="0" i="0" sz="3600" u="none" cap="none" strike="noStrike">
                <a:solidFill>
                  <a:schemeClr val="dk1"/>
                </a:solidFill>
                <a:latin typeface="Calibri"/>
                <a:ea typeface="Calibri"/>
                <a:cs typeface="Calibri"/>
                <a:sym typeface="Calibri"/>
              </a:endParaRPr>
            </a:p>
          </p:txBody>
        </p:sp>
        <p:sp>
          <p:nvSpPr>
            <p:cNvPr id="340" name="Google Shape;340;p14"/>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342" name="Google Shape;342;p14"/>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Costa Rica</a:t>
              </a:r>
              <a:endParaRPr/>
            </a:p>
          </p:txBody>
        </p:sp>
        <p:sp>
          <p:nvSpPr>
            <p:cNvPr id="344" name="Google Shape;344;p14"/>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Pais</a:t>
              </a:r>
              <a:endParaRPr b="0" i="0" sz="3400" u="none" cap="none" strike="noStrike">
                <a:solidFill>
                  <a:schemeClr val="lt1"/>
                </a:solidFill>
                <a:latin typeface="Calibri"/>
                <a:ea typeface="Calibri"/>
                <a:cs typeface="Calibri"/>
                <a:sym typeface="Calibri"/>
              </a:endParaRPr>
            </a:p>
          </p:txBody>
        </p:sp>
        <p:sp>
          <p:nvSpPr>
            <p:cNvPr id="346" name="Google Shape;346;p14"/>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Octubre, 2019</a:t>
              </a:r>
              <a:endParaRPr/>
            </a:p>
          </p:txBody>
        </p:sp>
        <p:sp>
          <p:nvSpPr>
            <p:cNvPr id="348" name="Google Shape;348;p14"/>
            <p:cNvSpPr/>
            <p:nvPr/>
          </p:nvSpPr>
          <p:spPr>
            <a:xfrm>
              <a:off x="0" y="2188971"/>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txBox="1"/>
            <p:nvPr/>
          </p:nvSpPr>
          <p:spPr>
            <a:xfrm>
              <a:off x="51133" y="2240104"/>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350" name="Google Shape;350;p14"/>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137</a:t>
              </a:r>
              <a:r>
                <a:rPr b="0" i="0" lang="en-GB" sz="4200" u="none" cap="none" strike="noStrike">
                  <a:solidFill>
                    <a:schemeClr val="dk1"/>
                  </a:solidFill>
                  <a:latin typeface="Calibri"/>
                  <a:ea typeface="Calibri"/>
                  <a:cs typeface="Calibri"/>
                  <a:sym typeface="Calibri"/>
                </a:rPr>
                <a:t> </a:t>
              </a:r>
              <a:endParaRPr/>
            </a:p>
          </p:txBody>
        </p:sp>
        <p:sp>
          <p:nvSpPr>
            <p:cNvPr id="352" name="Google Shape;352;p14"/>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59" name="Google Shape;359;p15"/>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360" name="Google Shape;360;p15"/>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361" name="Google Shape;361;p15"/>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Programa de optimización de antimicrobianos y el rol esencial del farmacéutico</a:t>
            </a:r>
            <a:endParaRPr/>
          </a:p>
        </p:txBody>
      </p:sp>
      <p:grpSp>
        <p:nvGrpSpPr>
          <p:cNvPr id="362" name="Google Shape;362;p15"/>
          <p:cNvGrpSpPr/>
          <p:nvPr/>
        </p:nvGrpSpPr>
        <p:grpSpPr>
          <a:xfrm>
            <a:off x="838200" y="1922326"/>
            <a:ext cx="10515599" cy="4346982"/>
            <a:chOff x="0" y="2177"/>
            <a:chExt cx="10515599" cy="4346982"/>
          </a:xfrm>
        </p:grpSpPr>
        <p:sp>
          <p:nvSpPr>
            <p:cNvPr id="363" name="Google Shape;363;p15"/>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José Pablo Díaz Madriz</a:t>
              </a:r>
              <a:endParaRPr/>
            </a:p>
          </p:txBody>
        </p:sp>
        <p:sp>
          <p:nvSpPr>
            <p:cNvPr id="365" name="Google Shape;365;p15"/>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367" name="Google Shape;367;p15"/>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Costa Rica</a:t>
              </a:r>
              <a:endParaRPr/>
            </a:p>
          </p:txBody>
        </p:sp>
        <p:sp>
          <p:nvSpPr>
            <p:cNvPr id="369" name="Google Shape;369;p15"/>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371" name="Google Shape;371;p15"/>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Noviembre, 2019</a:t>
              </a:r>
              <a:endParaRPr/>
            </a:p>
          </p:txBody>
        </p:sp>
        <p:sp>
          <p:nvSpPr>
            <p:cNvPr id="373" name="Google Shape;373;p15"/>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375" name="Google Shape;375;p15"/>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234</a:t>
              </a:r>
              <a:r>
                <a:rPr b="0" i="0" lang="en-GB" sz="4200" u="none" cap="none" strike="noStrike">
                  <a:solidFill>
                    <a:schemeClr val="dk1"/>
                  </a:solidFill>
                  <a:latin typeface="Calibri"/>
                  <a:ea typeface="Calibri"/>
                  <a:cs typeface="Calibri"/>
                  <a:sym typeface="Calibri"/>
                </a:rPr>
                <a:t> </a:t>
              </a:r>
              <a:endParaRPr/>
            </a:p>
          </p:txBody>
        </p:sp>
        <p:sp>
          <p:nvSpPr>
            <p:cNvPr id="377" name="Google Shape;377;p15"/>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84" name="Google Shape;384;p16"/>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385" name="Google Shape;385;p16"/>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386" name="Google Shape;386;p16"/>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Cuál es la contribución del farmacéutico en la pandemia de la Covid-19?</a:t>
            </a:r>
            <a:endParaRPr/>
          </a:p>
        </p:txBody>
      </p:sp>
      <p:grpSp>
        <p:nvGrpSpPr>
          <p:cNvPr id="387" name="Google Shape;387;p16"/>
          <p:cNvGrpSpPr/>
          <p:nvPr/>
        </p:nvGrpSpPr>
        <p:grpSpPr>
          <a:xfrm>
            <a:off x="838200" y="1993315"/>
            <a:ext cx="10515599" cy="4346982"/>
            <a:chOff x="0" y="2177"/>
            <a:chExt cx="10515599" cy="4346982"/>
          </a:xfrm>
        </p:grpSpPr>
        <p:sp>
          <p:nvSpPr>
            <p:cNvPr id="388" name="Google Shape;388;p16"/>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Dra. Sofía Segura Cano</a:t>
              </a:r>
              <a:endParaRPr/>
            </a:p>
          </p:txBody>
        </p:sp>
        <p:sp>
          <p:nvSpPr>
            <p:cNvPr id="390" name="Google Shape;390;p16"/>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a:t>
              </a:r>
              <a:endParaRPr/>
            </a:p>
          </p:txBody>
        </p:sp>
        <p:sp>
          <p:nvSpPr>
            <p:cNvPr id="392" name="Google Shape;392;p16"/>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6"/>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Costa Rica</a:t>
              </a:r>
              <a:endParaRPr/>
            </a:p>
          </p:txBody>
        </p:sp>
        <p:sp>
          <p:nvSpPr>
            <p:cNvPr id="394" name="Google Shape;394;p16"/>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6"/>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396" name="Google Shape;396;p16"/>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6"/>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April, 2020</a:t>
              </a:r>
              <a:endParaRPr/>
            </a:p>
          </p:txBody>
        </p:sp>
        <p:sp>
          <p:nvSpPr>
            <p:cNvPr id="398" name="Google Shape;398;p16"/>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6"/>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400" name="Google Shape;400;p16"/>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297</a:t>
              </a:r>
              <a:endParaRPr/>
            </a:p>
          </p:txBody>
        </p:sp>
        <p:sp>
          <p:nvSpPr>
            <p:cNvPr id="402" name="Google Shape;402;p16"/>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6"/>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09" name="Google Shape;409;p17"/>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410" name="Google Shape;410;p17"/>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411" name="Google Shape;411;p17"/>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Agua purificada de uso farmacéutico</a:t>
            </a:r>
            <a:endParaRPr/>
          </a:p>
        </p:txBody>
      </p:sp>
      <p:grpSp>
        <p:nvGrpSpPr>
          <p:cNvPr id="412" name="Google Shape;412;p17"/>
          <p:cNvGrpSpPr/>
          <p:nvPr/>
        </p:nvGrpSpPr>
        <p:grpSpPr>
          <a:xfrm>
            <a:off x="838200" y="1914656"/>
            <a:ext cx="10515599" cy="4346982"/>
            <a:chOff x="0" y="2177"/>
            <a:chExt cx="10515599" cy="4346982"/>
          </a:xfrm>
        </p:grpSpPr>
        <p:sp>
          <p:nvSpPr>
            <p:cNvPr id="413" name="Google Shape;413;p17"/>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Francisco Javier Eguiguren</a:t>
              </a:r>
              <a:endParaRPr b="0" i="0" sz="3600" u="none" cap="none" strike="noStrike">
                <a:solidFill>
                  <a:schemeClr val="dk1"/>
                </a:solidFill>
                <a:latin typeface="Calibri"/>
                <a:ea typeface="Calibri"/>
                <a:cs typeface="Calibri"/>
                <a:sym typeface="Calibri"/>
              </a:endParaRPr>
            </a:p>
          </p:txBody>
        </p:sp>
        <p:sp>
          <p:nvSpPr>
            <p:cNvPr id="415" name="Google Shape;415;p17"/>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7"/>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417" name="Google Shape;417;p17"/>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Ecuador</a:t>
              </a:r>
              <a:endParaRPr/>
            </a:p>
          </p:txBody>
        </p:sp>
        <p:sp>
          <p:nvSpPr>
            <p:cNvPr id="419" name="Google Shape;419;p17"/>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7"/>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421" name="Google Shape;421;p17"/>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7"/>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Abril, 2020</a:t>
              </a:r>
              <a:endParaRPr/>
            </a:p>
          </p:txBody>
        </p:sp>
        <p:sp>
          <p:nvSpPr>
            <p:cNvPr id="423" name="Google Shape;423;p17"/>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7"/>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425" name="Google Shape;425;p17"/>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7"/>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120</a:t>
              </a:r>
              <a:r>
                <a:rPr b="0" i="0" lang="en-GB" sz="4200" u="none" cap="none" strike="noStrike">
                  <a:solidFill>
                    <a:schemeClr val="dk1"/>
                  </a:solidFill>
                  <a:latin typeface="Calibri"/>
                  <a:ea typeface="Calibri"/>
                  <a:cs typeface="Calibri"/>
                  <a:sym typeface="Calibri"/>
                </a:rPr>
                <a:t> </a:t>
              </a:r>
              <a:endParaRPr/>
            </a:p>
          </p:txBody>
        </p:sp>
        <p:sp>
          <p:nvSpPr>
            <p:cNvPr id="427" name="Google Shape;427;p17"/>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7"/>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34" name="Google Shape;434;p18"/>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435" name="Google Shape;435;p18"/>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436" name="Google Shape;436;p18"/>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Comunicando sobre COVID-19 desde la farmacia comunitaria</a:t>
            </a:r>
            <a:endParaRPr/>
          </a:p>
        </p:txBody>
      </p:sp>
      <p:grpSp>
        <p:nvGrpSpPr>
          <p:cNvPr id="437" name="Google Shape;437;p18"/>
          <p:cNvGrpSpPr/>
          <p:nvPr/>
        </p:nvGrpSpPr>
        <p:grpSpPr>
          <a:xfrm>
            <a:off x="838200" y="1951884"/>
            <a:ext cx="10515599" cy="4346982"/>
            <a:chOff x="0" y="2177"/>
            <a:chExt cx="10515599" cy="4346982"/>
          </a:xfrm>
        </p:grpSpPr>
        <p:sp>
          <p:nvSpPr>
            <p:cNvPr id="438" name="Google Shape;438;p18"/>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8"/>
            <p:cNvSpPr txBox="1"/>
            <p:nvPr/>
          </p:nvSpPr>
          <p:spPr>
            <a:xfrm>
              <a:off x="3785615" y="147831"/>
              <a:ext cx="6689078" cy="756160"/>
            </a:xfrm>
            <a:prstGeom prst="rect">
              <a:avLst/>
            </a:prstGeom>
            <a:noFill/>
            <a:ln>
              <a:noFill/>
            </a:ln>
          </p:spPr>
          <p:txBody>
            <a:bodyPr anchorCtr="0" anchor="ctr" bIns="68575" lIns="137150" spcFirstLastPara="1" rIns="137150" wrap="square" tIns="6857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Alejandra Fernández Jiménez</a:t>
              </a:r>
              <a:endParaRPr/>
            </a:p>
          </p:txBody>
        </p:sp>
        <p:sp>
          <p:nvSpPr>
            <p:cNvPr id="440" name="Google Shape;440;p18"/>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8"/>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442" name="Google Shape;442;p18"/>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8"/>
            <p:cNvSpPr txBox="1"/>
            <p:nvPr/>
          </p:nvSpPr>
          <p:spPr>
            <a:xfrm>
              <a:off x="3785615" y="1247670"/>
              <a:ext cx="6689078" cy="756160"/>
            </a:xfrm>
            <a:prstGeom prst="rect">
              <a:avLst/>
            </a:prstGeom>
            <a:noFill/>
            <a:ln>
              <a:noFill/>
            </a:ln>
          </p:spPr>
          <p:txBody>
            <a:bodyPr anchorCtr="0" anchor="ctr" bIns="68575" lIns="137150" spcFirstLastPara="1" rIns="137150" wrap="square" tIns="6857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Costa Rica</a:t>
              </a:r>
              <a:endParaRPr/>
            </a:p>
          </p:txBody>
        </p:sp>
        <p:sp>
          <p:nvSpPr>
            <p:cNvPr id="444" name="Google Shape;444;p18"/>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8"/>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446" name="Google Shape;446;p18"/>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8"/>
            <p:cNvSpPr txBox="1"/>
            <p:nvPr/>
          </p:nvSpPr>
          <p:spPr>
            <a:xfrm>
              <a:off x="3785615" y="2347509"/>
              <a:ext cx="6689078" cy="756160"/>
            </a:xfrm>
            <a:prstGeom prst="rect">
              <a:avLst/>
            </a:prstGeom>
            <a:noFill/>
            <a:ln>
              <a:noFill/>
            </a:ln>
          </p:spPr>
          <p:txBody>
            <a:bodyPr anchorCtr="0" anchor="ctr" bIns="68575" lIns="137150" spcFirstLastPara="1" rIns="137150" wrap="square" tIns="6857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Abril, 2020</a:t>
              </a:r>
              <a:endParaRPr/>
            </a:p>
          </p:txBody>
        </p:sp>
        <p:sp>
          <p:nvSpPr>
            <p:cNvPr id="448" name="Google Shape;448;p18"/>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8"/>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450" name="Google Shape;450;p18"/>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8"/>
            <p:cNvSpPr txBox="1"/>
            <p:nvPr/>
          </p:nvSpPr>
          <p:spPr>
            <a:xfrm>
              <a:off x="3785615" y="3447347"/>
              <a:ext cx="6689078" cy="756160"/>
            </a:xfrm>
            <a:prstGeom prst="rect">
              <a:avLst/>
            </a:prstGeom>
            <a:noFill/>
            <a:ln>
              <a:noFill/>
            </a:ln>
          </p:spPr>
          <p:txBody>
            <a:bodyPr anchorCtr="0" anchor="ctr" bIns="68575" lIns="137150" spcFirstLastPara="1" rIns="137150" wrap="square" tIns="6857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137</a:t>
              </a:r>
              <a:endParaRPr/>
            </a:p>
          </p:txBody>
        </p:sp>
        <p:sp>
          <p:nvSpPr>
            <p:cNvPr id="452" name="Google Shape;452;p18"/>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8"/>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59" name="Google Shape;459;p19"/>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460" name="Google Shape;460;p19"/>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461" name="Google Shape;461;p19"/>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Cannabis medicinal </a:t>
            </a:r>
            <a:endParaRPr/>
          </a:p>
        </p:txBody>
      </p:sp>
      <p:grpSp>
        <p:nvGrpSpPr>
          <p:cNvPr id="462" name="Google Shape;462;p19"/>
          <p:cNvGrpSpPr/>
          <p:nvPr/>
        </p:nvGrpSpPr>
        <p:grpSpPr>
          <a:xfrm>
            <a:off x="838200" y="1739312"/>
            <a:ext cx="10515599" cy="4346982"/>
            <a:chOff x="0" y="2177"/>
            <a:chExt cx="10515599" cy="4346982"/>
          </a:xfrm>
        </p:grpSpPr>
        <p:sp>
          <p:nvSpPr>
            <p:cNvPr id="463" name="Google Shape;463;p19"/>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Dra. Cecilia Maldonado Corbo </a:t>
              </a:r>
              <a:endParaRPr/>
            </a:p>
            <a:p>
              <a:pPr indent="-285750" lvl="1" marL="285750" marR="0" rtl="0" algn="l">
                <a:lnSpc>
                  <a:spcPct val="90000"/>
                </a:lnSpc>
                <a:spcBef>
                  <a:spcPts val="420"/>
                </a:spcBef>
                <a:spcAft>
                  <a:spcPts val="0"/>
                </a:spcAft>
                <a:buClr>
                  <a:schemeClr val="dk1"/>
                </a:buClr>
                <a:buSzPts val="2800"/>
                <a:buFont typeface="Calibri"/>
                <a:buChar char="•"/>
              </a:pPr>
              <a:r>
                <a:rPr b="0" i="0" lang="en-GB" sz="2800" u="none" cap="none" strike="noStrike">
                  <a:solidFill>
                    <a:schemeClr val="dk1"/>
                  </a:solidFill>
                  <a:latin typeface="Calibri"/>
                  <a:ea typeface="Calibri"/>
                  <a:cs typeface="Calibri"/>
                  <a:sym typeface="Calibri"/>
                </a:rPr>
                <a:t>Dra. Marta Vázquez Mesa</a:t>
              </a:r>
              <a:endParaRPr/>
            </a:p>
          </p:txBody>
        </p:sp>
        <p:sp>
          <p:nvSpPr>
            <p:cNvPr id="465" name="Google Shape;465;p19"/>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9"/>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Expositoras</a:t>
              </a:r>
              <a:endParaRPr/>
            </a:p>
          </p:txBody>
        </p:sp>
        <p:sp>
          <p:nvSpPr>
            <p:cNvPr id="467" name="Google Shape;467;p19"/>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9"/>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Uruguay</a:t>
              </a:r>
              <a:r>
                <a:rPr b="0" i="0" lang="en-GB" sz="3200" u="none" cap="none" strike="noStrike">
                  <a:solidFill>
                    <a:schemeClr val="dk1"/>
                  </a:solidFill>
                  <a:latin typeface="Calibri"/>
                  <a:ea typeface="Calibri"/>
                  <a:cs typeface="Calibri"/>
                  <a:sym typeface="Calibri"/>
                </a:rPr>
                <a:t> </a:t>
              </a:r>
              <a:endParaRPr/>
            </a:p>
          </p:txBody>
        </p:sp>
        <p:sp>
          <p:nvSpPr>
            <p:cNvPr id="469" name="Google Shape;469;p19"/>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9"/>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471" name="Google Shape;471;p19"/>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9"/>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Junio, 2020</a:t>
              </a:r>
              <a:endParaRPr/>
            </a:p>
          </p:txBody>
        </p:sp>
        <p:sp>
          <p:nvSpPr>
            <p:cNvPr id="473" name="Google Shape;473;p19"/>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9"/>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475" name="Google Shape;475;p19"/>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109</a:t>
              </a:r>
              <a:r>
                <a:rPr b="0" i="0" lang="en-GB" sz="3200" u="none" cap="none" strike="noStrike">
                  <a:solidFill>
                    <a:schemeClr val="dk1"/>
                  </a:solidFill>
                  <a:latin typeface="Calibri"/>
                  <a:ea typeface="Calibri"/>
                  <a:cs typeface="Calibri"/>
                  <a:sym typeface="Calibri"/>
                </a:rPr>
                <a:t> </a:t>
              </a:r>
              <a:endParaRPr/>
            </a:p>
          </p:txBody>
        </p:sp>
        <p:sp>
          <p:nvSpPr>
            <p:cNvPr id="477" name="Google Shape;477;p19"/>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9"/>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5400"/>
              <a:buFont typeface="Calibri"/>
              <a:buNone/>
            </a:pPr>
            <a:r>
              <a:rPr b="1" lang="en-GB" sz="5400">
                <a:solidFill>
                  <a:srgbClr val="FF0000"/>
                </a:solidFill>
              </a:rPr>
              <a:t>COVID-19</a:t>
            </a:r>
            <a:endParaRPr b="1" sz="5400">
              <a:solidFill>
                <a:srgbClr val="FF0000"/>
              </a:solidFill>
            </a:endParaRPr>
          </a:p>
        </p:txBody>
      </p:sp>
      <p:pic>
        <p:nvPicPr>
          <p:cNvPr id="198" name="Google Shape;198;p2"/>
          <p:cNvPicPr preferRelativeResize="0"/>
          <p:nvPr/>
        </p:nvPicPr>
        <p:blipFill rotWithShape="1">
          <a:blip r:embed="rId3">
            <a:alphaModFix/>
          </a:blip>
          <a:srcRect b="0" l="0" r="0" t="0"/>
          <a:stretch/>
        </p:blipFill>
        <p:spPr>
          <a:xfrm>
            <a:off x="1368342" y="1465293"/>
            <a:ext cx="9436244" cy="52820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id="483" name="Google Shape;483;p2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84" name="Google Shape;484;p20"/>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485" name="Google Shape;485;p20"/>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486" name="Google Shape;486;p20"/>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Acciones de los farmacéuticos en unidades de cuidado intensivo</a:t>
            </a:r>
            <a:endParaRPr b="1"/>
          </a:p>
        </p:txBody>
      </p:sp>
      <p:grpSp>
        <p:nvGrpSpPr>
          <p:cNvPr id="487" name="Google Shape;487;p20"/>
          <p:cNvGrpSpPr/>
          <p:nvPr/>
        </p:nvGrpSpPr>
        <p:grpSpPr>
          <a:xfrm>
            <a:off x="838200" y="1902661"/>
            <a:ext cx="10515599" cy="4346982"/>
            <a:chOff x="0" y="2177"/>
            <a:chExt cx="10515599" cy="4346982"/>
          </a:xfrm>
        </p:grpSpPr>
        <p:sp>
          <p:nvSpPr>
            <p:cNvPr id="488" name="Google Shape;488;p20"/>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0"/>
            <p:cNvSpPr txBox="1"/>
            <p:nvPr/>
          </p:nvSpPr>
          <p:spPr>
            <a:xfrm>
              <a:off x="3785615" y="147831"/>
              <a:ext cx="6689078" cy="756160"/>
            </a:xfrm>
            <a:prstGeom prst="rect">
              <a:avLst/>
            </a:prstGeom>
            <a:noFill/>
            <a:ln>
              <a:noFill/>
            </a:ln>
          </p:spPr>
          <p:txBody>
            <a:bodyPr anchorCtr="0" anchor="ctr" bIns="66675" lIns="133350" spcFirstLastPara="1" rIns="133350" wrap="square" tIns="66675">
              <a:noAutofit/>
            </a:bodyPr>
            <a:lstStyle/>
            <a:p>
              <a:pPr indent="-285750" lvl="1" marL="285750" marR="0" rtl="0" algn="l">
                <a:lnSpc>
                  <a:spcPct val="90000"/>
                </a:lnSpc>
                <a:spcBef>
                  <a:spcPts val="0"/>
                </a:spcBef>
                <a:spcAft>
                  <a:spcPts val="0"/>
                </a:spcAft>
                <a:buClr>
                  <a:schemeClr val="dk1"/>
                </a:buClr>
                <a:buSzPts val="3500"/>
                <a:buFont typeface="Calibri"/>
                <a:buChar char="•"/>
              </a:pPr>
              <a:r>
                <a:rPr b="0" i="0" lang="en-GB" sz="3500" u="none" cap="none" strike="noStrike">
                  <a:solidFill>
                    <a:schemeClr val="dk1"/>
                  </a:solidFill>
                  <a:latin typeface="Calibri"/>
                  <a:ea typeface="Calibri"/>
                  <a:cs typeface="Calibri"/>
                  <a:sym typeface="Calibri"/>
                </a:rPr>
                <a:t>Dr. Willington Montenegro Acosta</a:t>
              </a:r>
              <a:endParaRPr/>
            </a:p>
          </p:txBody>
        </p:sp>
        <p:sp>
          <p:nvSpPr>
            <p:cNvPr id="490" name="Google Shape;490;p20"/>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492" name="Google Shape;492;p20"/>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0"/>
            <p:cNvSpPr txBox="1"/>
            <p:nvPr/>
          </p:nvSpPr>
          <p:spPr>
            <a:xfrm>
              <a:off x="3785615" y="1247670"/>
              <a:ext cx="6689078" cy="756160"/>
            </a:xfrm>
            <a:prstGeom prst="rect">
              <a:avLst/>
            </a:prstGeom>
            <a:noFill/>
            <a:ln>
              <a:noFill/>
            </a:ln>
          </p:spPr>
          <p:txBody>
            <a:bodyPr anchorCtr="0" anchor="ctr" bIns="66675" lIns="133350" spcFirstLastPara="1" rIns="133350" wrap="square" tIns="66675">
              <a:noAutofit/>
            </a:bodyPr>
            <a:lstStyle/>
            <a:p>
              <a:pPr indent="-285750" lvl="1" marL="285750" marR="0" rtl="0" algn="l">
                <a:lnSpc>
                  <a:spcPct val="90000"/>
                </a:lnSpc>
                <a:spcBef>
                  <a:spcPts val="0"/>
                </a:spcBef>
                <a:spcAft>
                  <a:spcPts val="0"/>
                </a:spcAft>
                <a:buClr>
                  <a:schemeClr val="dk1"/>
                </a:buClr>
                <a:buSzPts val="3500"/>
                <a:buFont typeface="Calibri"/>
                <a:buChar char="•"/>
              </a:pPr>
              <a:r>
                <a:rPr b="0" i="0" lang="en-GB" sz="3500" u="none" cap="none" strike="noStrike">
                  <a:solidFill>
                    <a:schemeClr val="dk1"/>
                  </a:solidFill>
                  <a:latin typeface="Calibri"/>
                  <a:ea typeface="Calibri"/>
                  <a:cs typeface="Calibri"/>
                  <a:sym typeface="Calibri"/>
                </a:rPr>
                <a:t>Ecuador </a:t>
              </a:r>
              <a:endParaRPr/>
            </a:p>
          </p:txBody>
        </p:sp>
        <p:sp>
          <p:nvSpPr>
            <p:cNvPr id="494" name="Google Shape;494;p20"/>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0"/>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Pais</a:t>
              </a:r>
              <a:endParaRPr b="0" i="0" sz="3400" u="none" cap="none" strike="noStrike">
                <a:solidFill>
                  <a:schemeClr val="lt1"/>
                </a:solidFill>
                <a:latin typeface="Calibri"/>
                <a:ea typeface="Calibri"/>
                <a:cs typeface="Calibri"/>
                <a:sym typeface="Calibri"/>
              </a:endParaRPr>
            </a:p>
          </p:txBody>
        </p:sp>
        <p:sp>
          <p:nvSpPr>
            <p:cNvPr id="496" name="Google Shape;496;p20"/>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0"/>
            <p:cNvSpPr txBox="1"/>
            <p:nvPr/>
          </p:nvSpPr>
          <p:spPr>
            <a:xfrm>
              <a:off x="3785615" y="2347509"/>
              <a:ext cx="6689078" cy="756160"/>
            </a:xfrm>
            <a:prstGeom prst="rect">
              <a:avLst/>
            </a:prstGeom>
            <a:noFill/>
            <a:ln>
              <a:noFill/>
            </a:ln>
          </p:spPr>
          <p:txBody>
            <a:bodyPr anchorCtr="0" anchor="ctr" bIns="66675" lIns="133350" spcFirstLastPara="1" rIns="133350" wrap="square" tIns="66675">
              <a:noAutofit/>
            </a:bodyPr>
            <a:lstStyle/>
            <a:p>
              <a:pPr indent="-285750" lvl="1" marL="285750" marR="0" rtl="0" algn="l">
                <a:lnSpc>
                  <a:spcPct val="90000"/>
                </a:lnSpc>
                <a:spcBef>
                  <a:spcPts val="0"/>
                </a:spcBef>
                <a:spcAft>
                  <a:spcPts val="0"/>
                </a:spcAft>
                <a:buClr>
                  <a:schemeClr val="dk1"/>
                </a:buClr>
                <a:buSzPts val="3500"/>
                <a:buFont typeface="Calibri"/>
                <a:buChar char="•"/>
              </a:pPr>
              <a:r>
                <a:rPr b="0" i="0" lang="en-GB" sz="3500" u="none" cap="none" strike="noStrike">
                  <a:solidFill>
                    <a:schemeClr val="dk1"/>
                  </a:solidFill>
                  <a:latin typeface="Calibri"/>
                  <a:ea typeface="Calibri"/>
                  <a:cs typeface="Calibri"/>
                  <a:sym typeface="Calibri"/>
                </a:rPr>
                <a:t>Julio, 2020</a:t>
              </a:r>
              <a:endParaRPr/>
            </a:p>
          </p:txBody>
        </p:sp>
        <p:sp>
          <p:nvSpPr>
            <p:cNvPr id="498" name="Google Shape;498;p20"/>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0"/>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500" name="Google Shape;500;p20"/>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0"/>
            <p:cNvSpPr txBox="1"/>
            <p:nvPr/>
          </p:nvSpPr>
          <p:spPr>
            <a:xfrm>
              <a:off x="3785615" y="3447347"/>
              <a:ext cx="6689078" cy="756160"/>
            </a:xfrm>
            <a:prstGeom prst="rect">
              <a:avLst/>
            </a:prstGeom>
            <a:noFill/>
            <a:ln>
              <a:noFill/>
            </a:ln>
          </p:spPr>
          <p:txBody>
            <a:bodyPr anchorCtr="0" anchor="ctr" bIns="66675" lIns="133350" spcFirstLastPara="1" rIns="133350" wrap="square" tIns="66675">
              <a:noAutofit/>
            </a:bodyPr>
            <a:lstStyle/>
            <a:p>
              <a:pPr indent="-285750" lvl="1" marL="285750" marR="0" rtl="0" algn="l">
                <a:lnSpc>
                  <a:spcPct val="90000"/>
                </a:lnSpc>
                <a:spcBef>
                  <a:spcPts val="0"/>
                </a:spcBef>
                <a:spcAft>
                  <a:spcPts val="0"/>
                </a:spcAft>
                <a:buClr>
                  <a:schemeClr val="dk1"/>
                </a:buClr>
                <a:buSzPts val="3500"/>
                <a:buFont typeface="Calibri"/>
                <a:buChar char="•"/>
              </a:pPr>
              <a:r>
                <a:rPr b="0" i="0" lang="en-GB" sz="3500" u="none" cap="none" strike="noStrike">
                  <a:solidFill>
                    <a:schemeClr val="dk1"/>
                  </a:solidFill>
                  <a:latin typeface="Calibri"/>
                  <a:ea typeface="Calibri"/>
                  <a:cs typeface="Calibri"/>
                  <a:sym typeface="Calibri"/>
                </a:rPr>
                <a:t>188</a:t>
              </a:r>
              <a:endParaRPr/>
            </a:p>
          </p:txBody>
        </p:sp>
        <p:sp>
          <p:nvSpPr>
            <p:cNvPr id="502" name="Google Shape;502;p20"/>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0"/>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pic>
        <p:nvPicPr>
          <p:cNvPr id="508" name="Google Shape;508;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09" name="Google Shape;509;p21"/>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510" name="Google Shape;510;p21"/>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511" name="Google Shape;511;p21"/>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GB"/>
              <a:t>Efectos de la COVID-19 en la salud de los profesionales de la salud y estrategias futuras de prevención</a:t>
            </a:r>
            <a:endParaRPr b="1"/>
          </a:p>
        </p:txBody>
      </p:sp>
      <p:grpSp>
        <p:nvGrpSpPr>
          <p:cNvPr id="512" name="Google Shape;512;p21"/>
          <p:cNvGrpSpPr/>
          <p:nvPr/>
        </p:nvGrpSpPr>
        <p:grpSpPr>
          <a:xfrm>
            <a:off x="838200" y="2056222"/>
            <a:ext cx="10515599" cy="4346982"/>
            <a:chOff x="0" y="2177"/>
            <a:chExt cx="10515599" cy="4346982"/>
          </a:xfrm>
        </p:grpSpPr>
        <p:sp>
          <p:nvSpPr>
            <p:cNvPr id="513" name="Google Shape;513;p21"/>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1"/>
            <p:cNvSpPr txBox="1"/>
            <p:nvPr/>
          </p:nvSpPr>
          <p:spPr>
            <a:xfrm>
              <a:off x="3785615" y="147831"/>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Dr. Aldo Alvarez Risco</a:t>
              </a:r>
              <a:endParaRPr/>
            </a:p>
          </p:txBody>
        </p:sp>
        <p:sp>
          <p:nvSpPr>
            <p:cNvPr id="515" name="Google Shape;515;p21"/>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517" name="Google Shape;517;p21"/>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txBox="1"/>
            <p:nvPr/>
          </p:nvSpPr>
          <p:spPr>
            <a:xfrm>
              <a:off x="3785615" y="1247670"/>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Perú</a:t>
              </a:r>
              <a:endParaRPr/>
            </a:p>
          </p:txBody>
        </p:sp>
        <p:sp>
          <p:nvSpPr>
            <p:cNvPr id="519" name="Google Shape;519;p21"/>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País</a:t>
              </a:r>
              <a:endParaRPr/>
            </a:p>
          </p:txBody>
        </p:sp>
        <p:sp>
          <p:nvSpPr>
            <p:cNvPr id="521" name="Google Shape;521;p21"/>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txBox="1"/>
            <p:nvPr/>
          </p:nvSpPr>
          <p:spPr>
            <a:xfrm>
              <a:off x="3785615" y="2347509"/>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Agosto, 2020</a:t>
              </a:r>
              <a:endParaRPr/>
            </a:p>
          </p:txBody>
        </p:sp>
        <p:sp>
          <p:nvSpPr>
            <p:cNvPr id="523" name="Google Shape;523;p21"/>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525" name="Google Shape;525;p21"/>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txBox="1"/>
            <p:nvPr/>
          </p:nvSpPr>
          <p:spPr>
            <a:xfrm>
              <a:off x="3785615" y="3447347"/>
              <a:ext cx="6689078" cy="756160"/>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3600"/>
                <a:buFont typeface="Calibri"/>
                <a:buChar char="•"/>
              </a:pPr>
              <a:r>
                <a:rPr b="0" i="0" lang="en-GB" sz="3600" u="none" cap="none" strike="noStrike">
                  <a:solidFill>
                    <a:schemeClr val="dk1"/>
                  </a:solidFill>
                  <a:latin typeface="Calibri"/>
                  <a:ea typeface="Calibri"/>
                  <a:cs typeface="Calibri"/>
                  <a:sym typeface="Calibri"/>
                </a:rPr>
                <a:t>39</a:t>
              </a:r>
              <a:endParaRPr/>
            </a:p>
          </p:txBody>
        </p:sp>
        <p:sp>
          <p:nvSpPr>
            <p:cNvPr id="527" name="Google Shape;527;p21"/>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34" name="Google Shape;534;p22"/>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535" name="Google Shape;535;p22"/>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536" name="Google Shape;536;p22"/>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GB"/>
              <a:t>Avances en el Desarrollo de vacunas contra la COVID-19 e importancia de la vacunación en tiempos de pandemia</a:t>
            </a:r>
            <a:endParaRPr b="1"/>
          </a:p>
        </p:txBody>
      </p:sp>
      <p:grpSp>
        <p:nvGrpSpPr>
          <p:cNvPr id="537" name="Google Shape;537;p22"/>
          <p:cNvGrpSpPr/>
          <p:nvPr/>
        </p:nvGrpSpPr>
        <p:grpSpPr>
          <a:xfrm>
            <a:off x="838200" y="1902661"/>
            <a:ext cx="10515599" cy="4346982"/>
            <a:chOff x="0" y="2177"/>
            <a:chExt cx="10515599" cy="4346982"/>
          </a:xfrm>
        </p:grpSpPr>
        <p:sp>
          <p:nvSpPr>
            <p:cNvPr id="538" name="Google Shape;538;p22"/>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2"/>
            <p:cNvSpPr txBox="1"/>
            <p:nvPr/>
          </p:nvSpPr>
          <p:spPr>
            <a:xfrm>
              <a:off x="3785615" y="147831"/>
              <a:ext cx="6689078" cy="756160"/>
            </a:xfrm>
            <a:prstGeom prst="rect">
              <a:avLst/>
            </a:prstGeom>
            <a:noFill/>
            <a:ln>
              <a:noFill/>
            </a:ln>
          </p:spPr>
          <p:txBody>
            <a:bodyPr anchorCtr="0" anchor="ctr" bIns="76200" lIns="152400" spcFirstLastPara="1" rIns="152400" wrap="square" tIns="762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GB" sz="4000" u="none" cap="none" strike="noStrike">
                  <a:solidFill>
                    <a:schemeClr val="dk1"/>
                  </a:solidFill>
                  <a:latin typeface="Calibri"/>
                  <a:ea typeface="Calibri"/>
                  <a:cs typeface="Calibri"/>
                  <a:sym typeface="Calibri"/>
                </a:rPr>
                <a:t>Dra. María Luisa Avila Aguero</a:t>
              </a:r>
              <a:endParaRPr b="0" i="0" sz="4000" u="none" cap="none" strike="noStrike">
                <a:solidFill>
                  <a:schemeClr val="dk1"/>
                </a:solidFill>
                <a:latin typeface="Calibri"/>
                <a:ea typeface="Calibri"/>
                <a:cs typeface="Calibri"/>
                <a:sym typeface="Calibri"/>
              </a:endParaRPr>
            </a:p>
          </p:txBody>
        </p:sp>
        <p:sp>
          <p:nvSpPr>
            <p:cNvPr id="540" name="Google Shape;540;p22"/>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2"/>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a:t>
              </a:r>
              <a:endParaRPr/>
            </a:p>
          </p:txBody>
        </p:sp>
        <p:sp>
          <p:nvSpPr>
            <p:cNvPr id="542" name="Google Shape;542;p22"/>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2"/>
            <p:cNvSpPr txBox="1"/>
            <p:nvPr/>
          </p:nvSpPr>
          <p:spPr>
            <a:xfrm>
              <a:off x="3785615" y="1247670"/>
              <a:ext cx="6689078" cy="756160"/>
            </a:xfrm>
            <a:prstGeom prst="rect">
              <a:avLst/>
            </a:prstGeom>
            <a:noFill/>
            <a:ln>
              <a:noFill/>
            </a:ln>
          </p:spPr>
          <p:txBody>
            <a:bodyPr anchorCtr="0" anchor="ctr" bIns="76200" lIns="152400" spcFirstLastPara="1" rIns="152400" wrap="square" tIns="762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GB" sz="4000" u="none" cap="none" strike="noStrike">
                  <a:solidFill>
                    <a:schemeClr val="dk1"/>
                  </a:solidFill>
                  <a:latin typeface="Calibri"/>
                  <a:ea typeface="Calibri"/>
                  <a:cs typeface="Calibri"/>
                  <a:sym typeface="Calibri"/>
                </a:rPr>
                <a:t>Costa Rica </a:t>
              </a:r>
              <a:endParaRPr/>
            </a:p>
          </p:txBody>
        </p:sp>
        <p:sp>
          <p:nvSpPr>
            <p:cNvPr id="544" name="Google Shape;544;p22"/>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2"/>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Pais</a:t>
              </a:r>
              <a:endParaRPr b="0" i="0" sz="3400" u="none" cap="none" strike="noStrike">
                <a:solidFill>
                  <a:schemeClr val="lt1"/>
                </a:solidFill>
                <a:latin typeface="Calibri"/>
                <a:ea typeface="Calibri"/>
                <a:cs typeface="Calibri"/>
                <a:sym typeface="Calibri"/>
              </a:endParaRPr>
            </a:p>
          </p:txBody>
        </p:sp>
        <p:sp>
          <p:nvSpPr>
            <p:cNvPr id="546" name="Google Shape;546;p22"/>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2"/>
            <p:cNvSpPr txBox="1"/>
            <p:nvPr/>
          </p:nvSpPr>
          <p:spPr>
            <a:xfrm>
              <a:off x="3785615" y="2347509"/>
              <a:ext cx="6689078" cy="756160"/>
            </a:xfrm>
            <a:prstGeom prst="rect">
              <a:avLst/>
            </a:prstGeom>
            <a:noFill/>
            <a:ln>
              <a:noFill/>
            </a:ln>
          </p:spPr>
          <p:txBody>
            <a:bodyPr anchorCtr="0" anchor="ctr" bIns="76200" lIns="152400" spcFirstLastPara="1" rIns="152400" wrap="square" tIns="762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GB" sz="4000" u="none" cap="none" strike="noStrike">
                  <a:solidFill>
                    <a:schemeClr val="dk1"/>
                  </a:solidFill>
                  <a:latin typeface="Calibri"/>
                  <a:ea typeface="Calibri"/>
                  <a:cs typeface="Calibri"/>
                  <a:sym typeface="Calibri"/>
                </a:rPr>
                <a:t>Octubre, 2020</a:t>
              </a:r>
              <a:endParaRPr/>
            </a:p>
          </p:txBody>
        </p:sp>
        <p:sp>
          <p:nvSpPr>
            <p:cNvPr id="548" name="Google Shape;548;p22"/>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2"/>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550" name="Google Shape;550;p22"/>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2"/>
            <p:cNvSpPr txBox="1"/>
            <p:nvPr/>
          </p:nvSpPr>
          <p:spPr>
            <a:xfrm>
              <a:off x="3785615" y="3447347"/>
              <a:ext cx="6689078" cy="756160"/>
            </a:xfrm>
            <a:prstGeom prst="rect">
              <a:avLst/>
            </a:prstGeom>
            <a:noFill/>
            <a:ln>
              <a:noFill/>
            </a:ln>
          </p:spPr>
          <p:txBody>
            <a:bodyPr anchorCtr="0" anchor="ctr" bIns="76200" lIns="152400" spcFirstLastPara="1" rIns="152400" wrap="square" tIns="762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GB" sz="4000" u="none" cap="none" strike="noStrike">
                  <a:solidFill>
                    <a:schemeClr val="dk1"/>
                  </a:solidFill>
                  <a:latin typeface="Calibri"/>
                  <a:ea typeface="Calibri"/>
                  <a:cs typeface="Calibri"/>
                  <a:sym typeface="Calibri"/>
                </a:rPr>
                <a:t>107</a:t>
              </a:r>
              <a:endParaRPr/>
            </a:p>
          </p:txBody>
        </p:sp>
        <p:sp>
          <p:nvSpPr>
            <p:cNvPr id="552" name="Google Shape;552;p22"/>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2"/>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59" name="Google Shape;559;p23"/>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560" name="Google Shape;560;p23"/>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561" name="Google Shape;561;p23"/>
          <p:cNvSpPr txBox="1"/>
          <p:nvPr>
            <p:ph type="title"/>
          </p:nvPr>
        </p:nvSpPr>
        <p:spPr>
          <a:xfrm>
            <a:off x="404612" y="32295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GB"/>
              <a:t>Reticencia a la vacunación: el rol del farmacéutico en la educación en inmunizaciones</a:t>
            </a:r>
            <a:endParaRPr/>
          </a:p>
        </p:txBody>
      </p:sp>
      <p:grpSp>
        <p:nvGrpSpPr>
          <p:cNvPr id="562" name="Google Shape;562;p23"/>
          <p:cNvGrpSpPr/>
          <p:nvPr/>
        </p:nvGrpSpPr>
        <p:grpSpPr>
          <a:xfrm>
            <a:off x="838200" y="1902661"/>
            <a:ext cx="10515599" cy="4346982"/>
            <a:chOff x="0" y="2177"/>
            <a:chExt cx="10515599" cy="4346982"/>
          </a:xfrm>
        </p:grpSpPr>
        <p:sp>
          <p:nvSpPr>
            <p:cNvPr id="563" name="Google Shape;563;p23"/>
            <p:cNvSpPr/>
            <p:nvPr/>
          </p:nvSpPr>
          <p:spPr>
            <a:xfrm rot="5400000">
              <a:off x="6731621" y="-2839081"/>
              <a:ext cx="837972" cy="6729984"/>
            </a:xfrm>
            <a:prstGeom prst="round2SameRect">
              <a:avLst>
                <a:gd fmla="val 16667" name="adj1"/>
                <a:gd fmla="val 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3"/>
            <p:cNvSpPr txBox="1"/>
            <p:nvPr/>
          </p:nvSpPr>
          <p:spPr>
            <a:xfrm>
              <a:off x="3785615" y="147831"/>
              <a:ext cx="6689078" cy="756160"/>
            </a:xfrm>
            <a:prstGeom prst="rect">
              <a:avLst/>
            </a:prstGeom>
            <a:noFill/>
            <a:ln>
              <a:noFill/>
            </a:ln>
          </p:spPr>
          <p:txBody>
            <a:bodyPr anchorCtr="0" anchor="ctr" bIns="80000" lIns="160000" spcFirstLastPara="1" rIns="160000" wrap="square" tIns="80000">
              <a:noAutofit/>
            </a:bodyPr>
            <a:lstStyle/>
            <a:p>
              <a:pPr indent="-285750" lvl="1" marL="285750" marR="0" rtl="0" algn="l">
                <a:lnSpc>
                  <a:spcPct val="90000"/>
                </a:lnSpc>
                <a:spcBef>
                  <a:spcPts val="0"/>
                </a:spcBef>
                <a:spcAft>
                  <a:spcPts val="0"/>
                </a:spcAft>
                <a:buClr>
                  <a:schemeClr val="dk1"/>
                </a:buClr>
                <a:buSzPts val="4200"/>
                <a:buFont typeface="Calibri"/>
                <a:buChar char="•"/>
              </a:pPr>
              <a:r>
                <a:rPr b="0" i="0" lang="en-GB" sz="4200" u="none" cap="none" strike="noStrike">
                  <a:solidFill>
                    <a:schemeClr val="dk1"/>
                  </a:solidFill>
                  <a:latin typeface="Calibri"/>
                  <a:ea typeface="Calibri"/>
                  <a:cs typeface="Calibri"/>
                  <a:sym typeface="Calibri"/>
                </a:rPr>
                <a:t>Dr. Roberto Debagg</a:t>
              </a:r>
              <a:endParaRPr b="0" i="0" sz="4200" u="none" cap="none" strike="noStrike">
                <a:solidFill>
                  <a:schemeClr val="dk1"/>
                </a:solidFill>
                <a:latin typeface="Calibri"/>
                <a:ea typeface="Calibri"/>
                <a:cs typeface="Calibri"/>
                <a:sym typeface="Calibri"/>
              </a:endParaRPr>
            </a:p>
          </p:txBody>
        </p:sp>
        <p:sp>
          <p:nvSpPr>
            <p:cNvPr id="565" name="Google Shape;565;p23"/>
            <p:cNvSpPr/>
            <p:nvPr/>
          </p:nvSpPr>
          <p:spPr>
            <a:xfrm>
              <a:off x="0" y="2177"/>
              <a:ext cx="3785616" cy="1047465"/>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3"/>
            <p:cNvSpPr txBox="1"/>
            <p:nvPr/>
          </p:nvSpPr>
          <p:spPr>
            <a:xfrm>
              <a:off x="51133" y="53310"/>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Expositor</a:t>
              </a:r>
              <a:endParaRPr/>
            </a:p>
          </p:txBody>
        </p:sp>
        <p:sp>
          <p:nvSpPr>
            <p:cNvPr id="567" name="Google Shape;567;p23"/>
            <p:cNvSpPr/>
            <p:nvPr/>
          </p:nvSpPr>
          <p:spPr>
            <a:xfrm rot="5400000">
              <a:off x="6731621" y="-1739242"/>
              <a:ext cx="837972" cy="6729984"/>
            </a:xfrm>
            <a:prstGeom prst="round2SameRect">
              <a:avLst>
                <a:gd fmla="val 16667" name="adj1"/>
                <a:gd fmla="val 0" name="adj2"/>
              </a:avLst>
            </a:prstGeom>
            <a:solidFill>
              <a:srgbClr val="EFD6D1">
                <a:alpha val="89803"/>
              </a:srgbClr>
            </a:solidFill>
            <a:ln cap="flat" cmpd="sng" w="12700">
              <a:solidFill>
                <a:srgbClr val="EFD6D1">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3"/>
            <p:cNvSpPr txBox="1"/>
            <p:nvPr/>
          </p:nvSpPr>
          <p:spPr>
            <a:xfrm>
              <a:off x="3785615" y="1247670"/>
              <a:ext cx="6689078" cy="756160"/>
            </a:xfrm>
            <a:prstGeom prst="rect">
              <a:avLst/>
            </a:prstGeom>
            <a:noFill/>
            <a:ln>
              <a:noFill/>
            </a:ln>
          </p:spPr>
          <p:txBody>
            <a:bodyPr anchorCtr="0" anchor="ctr" bIns="80000" lIns="160000" spcFirstLastPara="1" rIns="160000" wrap="square" tIns="80000">
              <a:noAutofit/>
            </a:bodyPr>
            <a:lstStyle/>
            <a:p>
              <a:pPr indent="-285750" lvl="1" marL="285750" marR="0" rtl="0" algn="l">
                <a:lnSpc>
                  <a:spcPct val="90000"/>
                </a:lnSpc>
                <a:spcBef>
                  <a:spcPts val="0"/>
                </a:spcBef>
                <a:spcAft>
                  <a:spcPts val="0"/>
                </a:spcAft>
                <a:buClr>
                  <a:schemeClr val="dk1"/>
                </a:buClr>
                <a:buSzPts val="4200"/>
                <a:buFont typeface="Calibri"/>
                <a:buChar char="•"/>
              </a:pPr>
              <a:r>
                <a:rPr b="0" i="0" lang="en-GB" sz="4200" u="none" cap="none" strike="noStrike">
                  <a:solidFill>
                    <a:schemeClr val="dk1"/>
                  </a:solidFill>
                  <a:latin typeface="Calibri"/>
                  <a:ea typeface="Calibri"/>
                  <a:cs typeface="Calibri"/>
                  <a:sym typeface="Calibri"/>
                </a:rPr>
                <a:t>Argentina </a:t>
              </a:r>
              <a:endParaRPr/>
            </a:p>
          </p:txBody>
        </p:sp>
        <p:sp>
          <p:nvSpPr>
            <p:cNvPr id="569" name="Google Shape;569;p23"/>
            <p:cNvSpPr/>
            <p:nvPr/>
          </p:nvSpPr>
          <p:spPr>
            <a:xfrm>
              <a:off x="0" y="1102016"/>
              <a:ext cx="3785616" cy="1047465"/>
            </a:xfrm>
            <a:prstGeom prst="roundRect">
              <a:avLst>
                <a:gd fmla="val 16667" name="adj"/>
              </a:avLst>
            </a:prstGeom>
            <a:solidFill>
              <a:srgbClr val="D07A5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3"/>
            <p:cNvSpPr txBox="1"/>
            <p:nvPr/>
          </p:nvSpPr>
          <p:spPr>
            <a:xfrm>
              <a:off x="51133" y="1153149"/>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Pais</a:t>
              </a:r>
              <a:endParaRPr b="0" i="0" sz="3400" u="none" cap="none" strike="noStrike">
                <a:solidFill>
                  <a:schemeClr val="lt1"/>
                </a:solidFill>
                <a:latin typeface="Calibri"/>
                <a:ea typeface="Calibri"/>
                <a:cs typeface="Calibri"/>
                <a:sym typeface="Calibri"/>
              </a:endParaRPr>
            </a:p>
          </p:txBody>
        </p:sp>
        <p:sp>
          <p:nvSpPr>
            <p:cNvPr id="571" name="Google Shape;571;p23"/>
            <p:cNvSpPr/>
            <p:nvPr/>
          </p:nvSpPr>
          <p:spPr>
            <a:xfrm rot="5400000">
              <a:off x="6731621" y="-639403"/>
              <a:ext cx="837972" cy="6729984"/>
            </a:xfrm>
            <a:prstGeom prst="round2SameRect">
              <a:avLst>
                <a:gd fmla="val 16667" name="adj1"/>
                <a:gd fmla="val 0" name="adj2"/>
              </a:avLst>
            </a:prstGeom>
            <a:solidFill>
              <a:srgbClr val="E8D9D7">
                <a:alpha val="89803"/>
              </a:srgbClr>
            </a:solidFill>
            <a:ln cap="flat" cmpd="sng" w="12700">
              <a:solidFill>
                <a:srgbClr val="E8D9D7">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3"/>
            <p:cNvSpPr txBox="1"/>
            <p:nvPr/>
          </p:nvSpPr>
          <p:spPr>
            <a:xfrm>
              <a:off x="3785615" y="2347509"/>
              <a:ext cx="6689078" cy="756160"/>
            </a:xfrm>
            <a:prstGeom prst="rect">
              <a:avLst/>
            </a:prstGeom>
            <a:noFill/>
            <a:ln>
              <a:noFill/>
            </a:ln>
          </p:spPr>
          <p:txBody>
            <a:bodyPr anchorCtr="0" anchor="ctr" bIns="80000" lIns="160000" spcFirstLastPara="1" rIns="160000" wrap="square" tIns="80000">
              <a:noAutofit/>
            </a:bodyPr>
            <a:lstStyle/>
            <a:p>
              <a:pPr indent="-285750" lvl="1" marL="285750" marR="0" rtl="0" algn="l">
                <a:lnSpc>
                  <a:spcPct val="90000"/>
                </a:lnSpc>
                <a:spcBef>
                  <a:spcPts val="0"/>
                </a:spcBef>
                <a:spcAft>
                  <a:spcPts val="0"/>
                </a:spcAft>
                <a:buClr>
                  <a:schemeClr val="dk1"/>
                </a:buClr>
                <a:buSzPts val="4200"/>
                <a:buFont typeface="Calibri"/>
                <a:buChar char="•"/>
              </a:pPr>
              <a:r>
                <a:rPr b="0" i="0" lang="en-GB" sz="4200" u="none" cap="none" strike="noStrike">
                  <a:solidFill>
                    <a:schemeClr val="dk1"/>
                  </a:solidFill>
                  <a:latin typeface="Calibri"/>
                  <a:ea typeface="Calibri"/>
                  <a:cs typeface="Calibri"/>
                  <a:sym typeface="Calibri"/>
                </a:rPr>
                <a:t>Octubre, 2020</a:t>
              </a:r>
              <a:endParaRPr/>
            </a:p>
          </p:txBody>
        </p:sp>
        <p:sp>
          <p:nvSpPr>
            <p:cNvPr id="573" name="Google Shape;573;p23"/>
            <p:cNvSpPr/>
            <p:nvPr/>
          </p:nvSpPr>
          <p:spPr>
            <a:xfrm>
              <a:off x="0" y="2201855"/>
              <a:ext cx="3785616" cy="1047465"/>
            </a:xfrm>
            <a:prstGeom prst="roundRect">
              <a:avLst>
                <a:gd fmla="val 16667" name="adj"/>
              </a:avLst>
            </a:prstGeom>
            <a:solidFill>
              <a:srgbClr val="B8888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txBox="1"/>
            <p:nvPr/>
          </p:nvSpPr>
          <p:spPr>
            <a:xfrm>
              <a:off x="51133" y="2252988"/>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Fecha</a:t>
              </a:r>
              <a:endParaRPr/>
            </a:p>
          </p:txBody>
        </p:sp>
        <p:sp>
          <p:nvSpPr>
            <p:cNvPr id="575" name="Google Shape;575;p23"/>
            <p:cNvSpPr/>
            <p:nvPr/>
          </p:nvSpPr>
          <p:spPr>
            <a:xfrm rot="5400000">
              <a:off x="6731621" y="460435"/>
              <a:ext cx="837972" cy="6729984"/>
            </a:xfrm>
            <a:prstGeom prst="round2SameRect">
              <a:avLst>
                <a:gd fmla="val 16667" name="adj1"/>
                <a:gd fmla="val 0" name="adj2"/>
              </a:avLst>
            </a:prstGeom>
            <a:solidFill>
              <a:srgbClr val="DFDFDF">
                <a:alpha val="89803"/>
              </a:srgbClr>
            </a:solidFill>
            <a:ln cap="flat" cmpd="sng" w="12700">
              <a:solidFill>
                <a:srgbClr val="DFDFD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3"/>
            <p:cNvSpPr txBox="1"/>
            <p:nvPr/>
          </p:nvSpPr>
          <p:spPr>
            <a:xfrm>
              <a:off x="3785615" y="3447347"/>
              <a:ext cx="6689078" cy="756160"/>
            </a:xfrm>
            <a:prstGeom prst="rect">
              <a:avLst/>
            </a:prstGeom>
            <a:noFill/>
            <a:ln>
              <a:noFill/>
            </a:ln>
          </p:spPr>
          <p:txBody>
            <a:bodyPr anchorCtr="0" anchor="ctr" bIns="80000" lIns="160000" spcFirstLastPara="1" rIns="160000" wrap="square" tIns="80000">
              <a:noAutofit/>
            </a:bodyPr>
            <a:lstStyle/>
            <a:p>
              <a:pPr indent="-285750" lvl="1" marL="285750" marR="0" rtl="0" algn="l">
                <a:lnSpc>
                  <a:spcPct val="90000"/>
                </a:lnSpc>
                <a:spcBef>
                  <a:spcPts val="0"/>
                </a:spcBef>
                <a:spcAft>
                  <a:spcPts val="0"/>
                </a:spcAft>
                <a:buClr>
                  <a:schemeClr val="dk1"/>
                </a:buClr>
                <a:buSzPts val="4200"/>
                <a:buFont typeface="Calibri"/>
                <a:buChar char="•"/>
              </a:pPr>
              <a:r>
                <a:rPr b="0" i="0" lang="en-GB" sz="4200" u="none" cap="none" strike="noStrike">
                  <a:solidFill>
                    <a:schemeClr val="dk1"/>
                  </a:solidFill>
                  <a:latin typeface="Calibri"/>
                  <a:ea typeface="Calibri"/>
                  <a:cs typeface="Calibri"/>
                  <a:sym typeface="Calibri"/>
                </a:rPr>
                <a:t> A confirmar</a:t>
              </a:r>
              <a:endParaRPr/>
            </a:p>
          </p:txBody>
        </p:sp>
        <p:sp>
          <p:nvSpPr>
            <p:cNvPr id="577" name="Google Shape;577;p23"/>
            <p:cNvSpPr/>
            <p:nvPr/>
          </p:nvSpPr>
          <p:spPr>
            <a:xfrm>
              <a:off x="0" y="3301694"/>
              <a:ext cx="3785616" cy="1047465"/>
            </a:xfrm>
            <a:prstGeom prst="roundRect">
              <a:avLst>
                <a:gd fmla="val 16667"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3"/>
            <p:cNvSpPr txBox="1"/>
            <p:nvPr/>
          </p:nvSpPr>
          <p:spPr>
            <a:xfrm>
              <a:off x="51133" y="3352827"/>
              <a:ext cx="3683350" cy="945199"/>
            </a:xfrm>
            <a:prstGeom prst="rect">
              <a:avLst/>
            </a:prstGeom>
            <a:noFill/>
            <a:ln>
              <a:noFill/>
            </a:ln>
          </p:spPr>
          <p:txBody>
            <a:bodyPr anchorCtr="0" anchor="ctr" bIns="64750" lIns="129525" spcFirstLastPara="1" rIns="129525" wrap="square" tIns="64750">
              <a:noAutofit/>
            </a:bodyPr>
            <a:lstStyle/>
            <a:p>
              <a:pPr indent="0" lvl="0" marL="0" marR="0" rtl="0" algn="ctr">
                <a:lnSpc>
                  <a:spcPct val="90000"/>
                </a:lnSpc>
                <a:spcBef>
                  <a:spcPts val="0"/>
                </a:spcBef>
                <a:spcAft>
                  <a:spcPts val="0"/>
                </a:spcAft>
                <a:buClr>
                  <a:schemeClr val="lt1"/>
                </a:buClr>
                <a:buSzPts val="3400"/>
                <a:buFont typeface="Calibri"/>
                <a:buNone/>
              </a:pPr>
              <a:r>
                <a:rPr b="0" i="0" lang="en-GB" sz="3400" u="none" cap="none" strike="noStrike">
                  <a:solidFill>
                    <a:schemeClr val="lt1"/>
                  </a:solidFill>
                  <a:latin typeface="Calibri"/>
                  <a:ea typeface="Calibri"/>
                  <a:cs typeface="Calibri"/>
                  <a:sym typeface="Calibri"/>
                </a:rPr>
                <a:t>N° de participantes</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pic>
        <p:nvPicPr>
          <p:cNvPr id="583" name="Google Shape;583;p2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584" name="Google Shape;584;p24"/>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585" name="Google Shape;585;p24"/>
          <p:cNvPicPr preferRelativeResize="0"/>
          <p:nvPr/>
        </p:nvPicPr>
        <p:blipFill rotWithShape="1">
          <a:blip r:embed="rId5">
            <a:alphaModFix/>
          </a:blip>
          <a:srcRect b="0" l="0" r="0" t="0"/>
          <a:stretch/>
        </p:blipFill>
        <p:spPr>
          <a:xfrm>
            <a:off x="1" y="93639"/>
            <a:ext cx="2434106" cy="1886432"/>
          </a:xfrm>
          <a:prstGeom prst="rect">
            <a:avLst/>
          </a:prstGeom>
          <a:noFill/>
          <a:ln>
            <a:noFill/>
          </a:ln>
        </p:spPr>
      </p:pic>
      <p:pic>
        <p:nvPicPr>
          <p:cNvPr id="586" name="Google Shape;586;p24"/>
          <p:cNvPicPr preferRelativeResize="0"/>
          <p:nvPr>
            <p:ph idx="1" type="body"/>
          </p:nvPr>
        </p:nvPicPr>
        <p:blipFill rotWithShape="1">
          <a:blip r:embed="rId6">
            <a:alphaModFix/>
          </a:blip>
          <a:srcRect b="0" l="0" r="0" t="0"/>
          <a:stretch/>
        </p:blipFill>
        <p:spPr>
          <a:xfrm>
            <a:off x="9625" y="-197352"/>
            <a:ext cx="5303520" cy="7071361"/>
          </a:xfrm>
          <a:prstGeom prst="rect">
            <a:avLst/>
          </a:prstGeom>
          <a:noFill/>
          <a:ln>
            <a:noFill/>
          </a:ln>
        </p:spPr>
      </p:pic>
      <p:sp>
        <p:nvSpPr>
          <p:cNvPr id="587" name="Google Shape;587;p24"/>
          <p:cNvSpPr txBox="1"/>
          <p:nvPr/>
        </p:nvSpPr>
        <p:spPr>
          <a:xfrm>
            <a:off x="6096000" y="1980071"/>
            <a:ext cx="5839326" cy="1200329"/>
          </a:xfrm>
          <a:prstGeom prst="rect">
            <a:avLst/>
          </a:prstGeom>
          <a:gradFill>
            <a:gsLst>
              <a:gs pos="0">
                <a:srgbClr val="F08B54"/>
              </a:gs>
              <a:gs pos="50000">
                <a:srgbClr val="F67A26"/>
              </a:gs>
              <a:gs pos="100000">
                <a:srgbClr val="E36A18"/>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600" u="none" cap="none" strike="noStrike">
                <a:solidFill>
                  <a:schemeClr val="lt1"/>
                </a:solidFill>
                <a:latin typeface="Calibri"/>
                <a:ea typeface="Calibri"/>
                <a:cs typeface="Calibri"/>
                <a:sym typeface="Calibri"/>
              </a:rPr>
              <a:t>El Foro Farmacéutico de las  Americas en los medios</a:t>
            </a:r>
            <a:endParaRPr b="0" i="0" sz="3600" u="none" cap="none" strike="noStrike">
              <a:solidFill>
                <a:schemeClr val="lt1"/>
              </a:solidFill>
              <a:latin typeface="Calibri"/>
              <a:ea typeface="Calibri"/>
              <a:cs typeface="Calibri"/>
              <a:sym typeface="Calibri"/>
            </a:endParaRPr>
          </a:p>
        </p:txBody>
      </p:sp>
      <p:pic>
        <p:nvPicPr>
          <p:cNvPr id="588" name="Google Shape;588;p24"/>
          <p:cNvPicPr preferRelativeResize="0"/>
          <p:nvPr/>
        </p:nvPicPr>
        <p:blipFill rotWithShape="1">
          <a:blip r:embed="rId7">
            <a:alphaModFix/>
          </a:blip>
          <a:srcRect b="0" l="0" r="0" t="0"/>
          <a:stretch/>
        </p:blipFill>
        <p:spPr>
          <a:xfrm>
            <a:off x="8401501" y="5500086"/>
            <a:ext cx="3705225" cy="1228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25"/>
          <p:cNvPicPr preferRelativeResize="0"/>
          <p:nvPr/>
        </p:nvPicPr>
        <p:blipFill rotWithShape="1">
          <a:blip r:embed="rId3">
            <a:alphaModFix/>
          </a:blip>
          <a:srcRect b="0" l="0" r="0" t="0"/>
          <a:stretch/>
        </p:blipFill>
        <p:spPr>
          <a:xfrm>
            <a:off x="-11672" y="-355634"/>
            <a:ext cx="12192000" cy="6858000"/>
          </a:xfrm>
          <a:prstGeom prst="rect">
            <a:avLst/>
          </a:prstGeom>
          <a:noFill/>
          <a:ln>
            <a:noFill/>
          </a:ln>
        </p:spPr>
      </p:pic>
      <p:pic>
        <p:nvPicPr>
          <p:cNvPr id="594" name="Google Shape;594;p25"/>
          <p:cNvPicPr preferRelativeResize="0"/>
          <p:nvPr/>
        </p:nvPicPr>
        <p:blipFill rotWithShape="1">
          <a:blip r:embed="rId4">
            <a:alphaModFix/>
          </a:blip>
          <a:srcRect b="0" l="0" r="0" t="0"/>
          <a:stretch/>
        </p:blipFill>
        <p:spPr>
          <a:xfrm>
            <a:off x="10395721" y="-171559"/>
            <a:ext cx="1785870" cy="1471412"/>
          </a:xfrm>
          <a:prstGeom prst="rect">
            <a:avLst/>
          </a:prstGeom>
          <a:noFill/>
          <a:ln>
            <a:noFill/>
          </a:ln>
        </p:spPr>
      </p:pic>
      <p:pic>
        <p:nvPicPr>
          <p:cNvPr id="595" name="Google Shape;595;p25"/>
          <p:cNvPicPr preferRelativeResize="0"/>
          <p:nvPr/>
        </p:nvPicPr>
        <p:blipFill rotWithShape="1">
          <a:blip r:embed="rId5">
            <a:alphaModFix/>
          </a:blip>
          <a:srcRect b="0" l="0" r="0" t="0"/>
          <a:stretch/>
        </p:blipFill>
        <p:spPr>
          <a:xfrm>
            <a:off x="11672" y="-235303"/>
            <a:ext cx="2434106" cy="1886432"/>
          </a:xfrm>
          <a:prstGeom prst="rect">
            <a:avLst/>
          </a:prstGeom>
          <a:noFill/>
          <a:ln>
            <a:noFill/>
          </a:ln>
        </p:spPr>
      </p:pic>
      <p:sp>
        <p:nvSpPr>
          <p:cNvPr id="596" name="Google Shape;596;p25"/>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a:t>Participación en eventos</a:t>
            </a:r>
            <a:br>
              <a:rPr b="1" lang="en-GB" sz="4400"/>
            </a:br>
            <a:br>
              <a:rPr lang="en-GB" sz="4400"/>
            </a:br>
            <a:br>
              <a:rPr lang="en-GB" sz="3600"/>
            </a:br>
            <a:endParaRPr sz="3600"/>
          </a:p>
        </p:txBody>
      </p:sp>
      <p:pic>
        <p:nvPicPr>
          <p:cNvPr descr="AIHP To Host 2019 International Congress for the History of ..." id="597" name="Google Shape;597;p25"/>
          <p:cNvPicPr preferRelativeResize="0"/>
          <p:nvPr>
            <p:ph idx="1" type="body"/>
          </p:nvPr>
        </p:nvPicPr>
        <p:blipFill rotWithShape="1">
          <a:blip r:embed="rId6">
            <a:alphaModFix/>
          </a:blip>
          <a:srcRect b="0" l="0" r="0" t="0"/>
          <a:stretch/>
        </p:blipFill>
        <p:spPr>
          <a:xfrm>
            <a:off x="1068800" y="2119413"/>
            <a:ext cx="4448175" cy="1028700"/>
          </a:xfrm>
          <a:prstGeom prst="rect">
            <a:avLst/>
          </a:prstGeom>
          <a:noFill/>
          <a:ln>
            <a:noFill/>
          </a:ln>
        </p:spPr>
      </p:pic>
      <p:sp>
        <p:nvSpPr>
          <p:cNvPr id="598" name="Google Shape;598;p25"/>
          <p:cNvSpPr txBox="1"/>
          <p:nvPr/>
        </p:nvSpPr>
        <p:spPr>
          <a:xfrm>
            <a:off x="734961" y="3670999"/>
            <a:ext cx="5093111" cy="1651820"/>
          </a:xfrm>
          <a:prstGeom prst="rect">
            <a:avLst/>
          </a:prstGeom>
          <a:solidFill>
            <a:schemeClr val="lt1"/>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0" i="0" lang="en-GB" sz="1600" u="none" cap="none" strike="noStrike">
                <a:solidFill>
                  <a:schemeClr val="dk1"/>
                </a:solidFill>
                <a:latin typeface="Calibri"/>
                <a:ea typeface="Calibri"/>
                <a:cs typeface="Calibri"/>
                <a:sym typeface="Calibri"/>
              </a:rPr>
              <a:t>Poster </a:t>
            </a:r>
            <a:r>
              <a:rPr b="1" i="1" lang="en-GB" sz="1600" u="none" cap="none" strike="noStrike">
                <a:solidFill>
                  <a:srgbClr val="FF0000"/>
                </a:solidFill>
                <a:latin typeface="Calibri"/>
                <a:ea typeface="Calibri"/>
                <a:cs typeface="Calibri"/>
                <a:sym typeface="Calibri"/>
              </a:rPr>
              <a:t>“Pharmaceutical Forum of the Americas (PFA):  20 years articulating efforts to improve pharmacy practice and pharmacy education in the region of the Americas”</a:t>
            </a:r>
            <a:r>
              <a:rPr b="0" i="0" lang="en-GB"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rPr b="0" i="0" lang="en-GB" sz="1600" u="none" cap="none" strike="noStrike">
                <a:solidFill>
                  <a:schemeClr val="dk1"/>
                </a:solidFill>
                <a:latin typeface="Calibri"/>
                <a:ea typeface="Calibri"/>
                <a:cs typeface="Calibri"/>
                <a:sym typeface="Calibri"/>
              </a:rPr>
              <a:t>Autores: Eduardo Savio and Nuria Montero</a:t>
            </a:r>
            <a:endParaRPr b="0" i="0" sz="1600" u="none" cap="none" strike="noStrike">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rPr b="0" i="0" lang="en-GB" sz="1600" u="none" cap="none" strike="noStrike">
                <a:solidFill>
                  <a:schemeClr val="dk1"/>
                </a:solidFill>
                <a:latin typeface="Calibri"/>
                <a:ea typeface="Calibri"/>
                <a:cs typeface="Calibri"/>
                <a:sym typeface="Calibri"/>
              </a:rPr>
              <a:t>Presentado por: Eduardo Savio</a:t>
            </a:r>
            <a:endParaRPr b="0" i="0" sz="16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b="0" i="0" lang="en-GB"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p:txBody>
      </p:sp>
      <p:pic>
        <p:nvPicPr>
          <p:cNvPr descr="ASHP TV" id="599" name="Google Shape;599;p25"/>
          <p:cNvPicPr preferRelativeResize="0"/>
          <p:nvPr/>
        </p:nvPicPr>
        <p:blipFill rotWithShape="1">
          <a:blip r:embed="rId7">
            <a:alphaModFix/>
          </a:blip>
          <a:srcRect b="0" l="0" r="0" t="0"/>
          <a:stretch/>
        </p:blipFill>
        <p:spPr>
          <a:xfrm>
            <a:off x="6597446" y="2361091"/>
            <a:ext cx="2378434" cy="1754326"/>
          </a:xfrm>
          <a:prstGeom prst="rect">
            <a:avLst/>
          </a:prstGeom>
          <a:noFill/>
          <a:ln>
            <a:noFill/>
          </a:ln>
        </p:spPr>
      </p:pic>
      <p:sp>
        <p:nvSpPr>
          <p:cNvPr id="600" name="Google Shape;600;p25"/>
          <p:cNvSpPr txBox="1"/>
          <p:nvPr/>
        </p:nvSpPr>
        <p:spPr>
          <a:xfrm>
            <a:off x="6585155" y="4742116"/>
            <a:ext cx="519143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Poster presentando los resultados del Proyecto sponsoreado por el FFA y el document técnico:</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r>
              <a:rPr b="1" lang="en-GB" sz="1800">
                <a:solidFill>
                  <a:srgbClr val="FF0000"/>
                </a:solidFill>
                <a:latin typeface="Calibri"/>
                <a:ea typeface="Calibri"/>
                <a:cs typeface="Calibri"/>
                <a:sym typeface="Calibri"/>
              </a:rPr>
              <a:t>“</a:t>
            </a:r>
            <a:r>
              <a:rPr b="1" i="1" lang="en-GB" sz="1800">
                <a:solidFill>
                  <a:srgbClr val="FF0000"/>
                </a:solidFill>
                <a:latin typeface="Calibri"/>
                <a:ea typeface="Calibri"/>
                <a:cs typeface="Calibri"/>
                <a:sym typeface="Calibri"/>
              </a:rPr>
              <a:t>The pharmacist in the prevention, detection and control of arboviruses from the pharmacy: dengue, zika, chikungunya and yellow fever</a:t>
            </a:r>
            <a:r>
              <a:rPr b="1" lang="en-GB" sz="1800">
                <a:solidFill>
                  <a:srgbClr val="FF0000"/>
                </a:solidFill>
                <a:latin typeface="Calibri"/>
                <a:ea typeface="Calibri"/>
                <a:cs typeface="Calibri"/>
                <a:sym typeface="Calibri"/>
              </a:rPr>
              <a:t>”</a:t>
            </a:r>
            <a:r>
              <a:rPr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Autora: Cristina Fernández Barrantes</a:t>
            </a:r>
            <a:endParaRPr sz="1800">
              <a:solidFill>
                <a:schemeClr val="dk1"/>
              </a:solidFill>
              <a:latin typeface="Calibri"/>
              <a:ea typeface="Calibri"/>
              <a:cs typeface="Calibri"/>
              <a:sym typeface="Calibri"/>
            </a:endParaRPr>
          </a:p>
        </p:txBody>
      </p:sp>
      <p:pic>
        <p:nvPicPr>
          <p:cNvPr id="601" name="Google Shape;601;p25"/>
          <p:cNvPicPr preferRelativeResize="0"/>
          <p:nvPr/>
        </p:nvPicPr>
        <p:blipFill rotWithShape="1">
          <a:blip r:embed="rId8">
            <a:alphaModFix/>
          </a:blip>
          <a:srcRect b="0" l="0" r="0" t="0"/>
          <a:stretch/>
        </p:blipFill>
        <p:spPr>
          <a:xfrm>
            <a:off x="9342482" y="1483928"/>
            <a:ext cx="2434105" cy="30129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id="606" name="Google Shape;606;p2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07" name="Google Shape;607;p26"/>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08" name="Google Shape;608;p26"/>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09" name="Google Shape;609;p26"/>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Participación en eventos </a:t>
            </a:r>
            <a:br>
              <a:rPr b="1" lang="en-GB" sz="4400"/>
            </a:br>
            <a:br>
              <a:rPr lang="en-GB" sz="4400"/>
            </a:br>
            <a:br>
              <a:rPr lang="en-GB" sz="3600"/>
            </a:br>
            <a:endParaRPr sz="3600"/>
          </a:p>
        </p:txBody>
      </p:sp>
      <p:sp>
        <p:nvSpPr>
          <p:cNvPr id="610" name="Google Shape;61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7 de setiembre: Reunión del FFA en Congreso Virtual de FiP</a:t>
            </a:r>
            <a:endParaRPr/>
          </a:p>
          <a:p>
            <a:pPr indent="-228600" lvl="0" marL="228600" rtl="0" algn="l">
              <a:lnSpc>
                <a:spcPct val="90000"/>
              </a:lnSpc>
              <a:spcBef>
                <a:spcPts val="1000"/>
              </a:spcBef>
              <a:spcAft>
                <a:spcPts val="0"/>
              </a:spcAft>
              <a:buClr>
                <a:schemeClr val="dk1"/>
              </a:buClr>
              <a:buSzPts val="2800"/>
              <a:buChar char="•"/>
            </a:pPr>
            <a:r>
              <a:rPr lang="en-GB"/>
              <a:t>Participación del Sr. Presidente de FIP Dominique Jourdan, CEO Catherine Douggan y oficial de Transformación de Práctica Profesional Gonzalo Sousa Pinto, Sr. Vicepresidente de FIP Q.F. Carlos Lacava</a:t>
            </a:r>
            <a:endParaRPr/>
          </a:p>
          <a:p>
            <a:pPr indent="-228600" lvl="0" marL="228600" rtl="0" algn="l">
              <a:lnSpc>
                <a:spcPct val="90000"/>
              </a:lnSpc>
              <a:spcBef>
                <a:spcPts val="1000"/>
              </a:spcBef>
              <a:spcAft>
                <a:spcPts val="0"/>
              </a:spcAft>
              <a:buClr>
                <a:schemeClr val="dk1"/>
              </a:buClr>
              <a:buSzPts val="2800"/>
              <a:buChar char="•"/>
            </a:pPr>
            <a:r>
              <a:rPr lang="en-GB"/>
              <a:t>12 de setiembre: seminario sobre Resistencia Antimicrobiana</a:t>
            </a:r>
            <a:endParaRPr/>
          </a:p>
          <a:p>
            <a:pPr indent="-228600" lvl="0" marL="228600" rtl="0" algn="l">
              <a:lnSpc>
                <a:spcPct val="90000"/>
              </a:lnSpc>
              <a:spcBef>
                <a:spcPts val="1000"/>
              </a:spcBef>
              <a:spcAft>
                <a:spcPts val="0"/>
              </a:spcAft>
              <a:buClr>
                <a:schemeClr val="dk1"/>
              </a:buClr>
              <a:buSzPts val="2800"/>
              <a:buChar char="•"/>
            </a:pPr>
            <a:r>
              <a:rPr lang="en-GB"/>
              <a:t>16 de setiembre: Taller Región de las Américas sobre Resistenciati m</a:t>
            </a:r>
            <a:endParaRPr/>
          </a:p>
          <a:p>
            <a:pPr indent="-228600" lvl="0" marL="228600" rtl="0" algn="l">
              <a:lnSpc>
                <a:spcPct val="90000"/>
              </a:lnSpc>
              <a:spcBef>
                <a:spcPts val="1000"/>
              </a:spcBef>
              <a:spcAft>
                <a:spcPts val="0"/>
              </a:spcAft>
              <a:buClr>
                <a:schemeClr val="dk1"/>
              </a:buClr>
              <a:buSzPts val="2800"/>
              <a:buChar char="•"/>
            </a:pPr>
            <a:r>
              <a:rPr lang="en-GB"/>
              <a:t>25 de setiembre: Lanzamiento Comisión sobre Resistencia Antimicrobiana de FIP</a:t>
            </a:r>
            <a:endParaRPr/>
          </a:p>
        </p:txBody>
      </p:sp>
      <p:pic>
        <p:nvPicPr>
          <p:cNvPr id="611" name="Google Shape;611;p26"/>
          <p:cNvPicPr preferRelativeResize="0"/>
          <p:nvPr/>
        </p:nvPicPr>
        <p:blipFill rotWithShape="1">
          <a:blip r:embed="rId6">
            <a:alphaModFix/>
          </a:blip>
          <a:srcRect b="0" l="0" r="0" t="0"/>
          <a:stretch/>
        </p:blipFill>
        <p:spPr>
          <a:xfrm>
            <a:off x="8553450" y="5168592"/>
            <a:ext cx="3219450" cy="1419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2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17" name="Google Shape;617;p27"/>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18" name="Google Shape;618;p27"/>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19" name="Google Shape;619;p27"/>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C</a:t>
            </a:r>
            <a:r>
              <a:rPr b="1" lang="en-GB"/>
              <a:t>olaboración con OPS</a:t>
            </a:r>
            <a:br>
              <a:rPr b="1" lang="en-GB" sz="4400"/>
            </a:br>
            <a:br>
              <a:rPr lang="en-GB" sz="4400"/>
            </a:br>
            <a:br>
              <a:rPr lang="en-GB" sz="3600"/>
            </a:br>
            <a:endParaRPr sz="3600"/>
          </a:p>
        </p:txBody>
      </p:sp>
      <p:sp>
        <p:nvSpPr>
          <p:cNvPr id="620" name="Google Shape;620;p27"/>
          <p:cNvSpPr txBox="1"/>
          <p:nvPr>
            <p:ph idx="1" type="body"/>
          </p:nvPr>
        </p:nvSpPr>
        <p:spPr>
          <a:xfrm>
            <a:off x="783465" y="1370391"/>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Reunión en Washington con Dr. José Luis Castro (setiembre, 2019)</a:t>
            </a:r>
            <a:endParaRPr/>
          </a:p>
          <a:p>
            <a:pPr indent="-228600" lvl="0" marL="228600" rtl="0" algn="l">
              <a:lnSpc>
                <a:spcPct val="90000"/>
              </a:lnSpc>
              <a:spcBef>
                <a:spcPts val="1000"/>
              </a:spcBef>
              <a:spcAft>
                <a:spcPts val="0"/>
              </a:spcAft>
              <a:buClr>
                <a:schemeClr val="dk1"/>
              </a:buClr>
              <a:buSzPts val="2400"/>
              <a:buChar char="•"/>
            </a:pPr>
            <a:r>
              <a:rPr lang="en-GB" sz="2400"/>
              <a:t>Grupos Técnicos Nacionales. Creación de la Red en 2020. Se participó de 2 reuniones de la red (junio-octubre, 2020)</a:t>
            </a:r>
            <a:endParaRPr/>
          </a:p>
          <a:p>
            <a:pPr indent="-228600" lvl="0" marL="228600" rtl="0" algn="l">
              <a:lnSpc>
                <a:spcPct val="90000"/>
              </a:lnSpc>
              <a:spcBef>
                <a:spcPts val="1000"/>
              </a:spcBef>
              <a:spcAft>
                <a:spcPts val="0"/>
              </a:spcAft>
              <a:buClr>
                <a:schemeClr val="dk1"/>
              </a:buClr>
              <a:buSzPts val="2400"/>
              <a:buChar char="•"/>
            </a:pPr>
            <a:r>
              <a:rPr lang="en-GB" sz="2400"/>
              <a:t>Invitación a participar de la revisión de la versión 2.0 de las Funciones, Indicadores y Categorías propuestos para Servicios Farmacéuticos en Atención Primaria en Salud (cctubre, 2020) (Grupo de expertos)</a:t>
            </a:r>
            <a:endParaRPr/>
          </a:p>
          <a:p>
            <a:pPr indent="-228600" lvl="0" marL="228600" rtl="0" algn="l">
              <a:lnSpc>
                <a:spcPct val="90000"/>
              </a:lnSpc>
              <a:spcBef>
                <a:spcPts val="1000"/>
              </a:spcBef>
              <a:spcAft>
                <a:spcPts val="0"/>
              </a:spcAft>
              <a:buClr>
                <a:schemeClr val="dk1"/>
              </a:buClr>
              <a:buSzPts val="2400"/>
              <a:buChar char="•"/>
            </a:pPr>
            <a:r>
              <a:rPr lang="en-GB" sz="2400"/>
              <a:t>Participación en representación de FIP de la 58º reunión del Consejo Directivo de las Americas de OMS (setiembre, 2020)</a:t>
            </a:r>
            <a:endParaRPr/>
          </a:p>
          <a:p>
            <a:pPr indent="0" lvl="0" marL="0" rtl="0" algn="l">
              <a:lnSpc>
                <a:spcPct val="90000"/>
              </a:lnSpc>
              <a:spcBef>
                <a:spcPts val="1000"/>
              </a:spcBef>
              <a:spcAft>
                <a:spcPts val="0"/>
              </a:spcAft>
              <a:buClr>
                <a:schemeClr val="dk1"/>
              </a:buClr>
              <a:buSzPts val="2800"/>
              <a:buNone/>
            </a:pPr>
            <a:r>
              <a:t/>
            </a:r>
            <a:endParaRPr/>
          </a:p>
        </p:txBody>
      </p:sp>
      <p:pic>
        <p:nvPicPr>
          <p:cNvPr id="621" name="Google Shape;621;p27"/>
          <p:cNvPicPr preferRelativeResize="0"/>
          <p:nvPr/>
        </p:nvPicPr>
        <p:blipFill rotWithShape="1">
          <a:blip r:embed="rId6">
            <a:alphaModFix/>
          </a:blip>
          <a:srcRect b="0" l="0" r="0" t="0"/>
          <a:stretch/>
        </p:blipFill>
        <p:spPr>
          <a:xfrm>
            <a:off x="3116824" y="4397729"/>
            <a:ext cx="6158595" cy="24057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28"/>
          <p:cNvPicPr preferRelativeResize="0"/>
          <p:nvPr/>
        </p:nvPicPr>
        <p:blipFill rotWithShape="1">
          <a:blip r:embed="rId3">
            <a:alphaModFix/>
          </a:blip>
          <a:srcRect b="0" l="0" r="0" t="0"/>
          <a:stretch/>
        </p:blipFill>
        <p:spPr>
          <a:xfrm>
            <a:off x="-1" y="-11302"/>
            <a:ext cx="12192000" cy="6858000"/>
          </a:xfrm>
          <a:prstGeom prst="rect">
            <a:avLst/>
          </a:prstGeom>
          <a:noFill/>
          <a:ln>
            <a:noFill/>
          </a:ln>
        </p:spPr>
      </p:pic>
      <p:pic>
        <p:nvPicPr>
          <p:cNvPr id="627" name="Google Shape;627;p28"/>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28" name="Google Shape;628;p28"/>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29" name="Google Shape;629;p28"/>
          <p:cNvSpPr txBox="1"/>
          <p:nvPr>
            <p:ph type="title"/>
          </p:nvPr>
        </p:nvSpPr>
        <p:spPr>
          <a:xfrm>
            <a:off x="123014" y="-62684"/>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br>
              <a:rPr lang="en-GB"/>
            </a:br>
            <a:r>
              <a:rPr b="1" lang="en-GB"/>
              <a:t>COLABORACIÓN CON LA CONFERENCIA PANAMERICANA DE EDUCACIÓN FARMACÉUTICA </a:t>
            </a:r>
            <a:br>
              <a:rPr b="1" lang="en-GB"/>
            </a:br>
            <a:endParaRPr b="1"/>
          </a:p>
        </p:txBody>
      </p:sp>
      <p:sp>
        <p:nvSpPr>
          <p:cNvPr id="630" name="Google Shape;630;p28"/>
          <p:cNvSpPr txBox="1"/>
          <p:nvPr>
            <p:ph idx="4" type="body"/>
          </p:nvPr>
        </p:nvSpPr>
        <p:spPr>
          <a:xfrm>
            <a:off x="806245" y="3622097"/>
            <a:ext cx="10835148" cy="2511666"/>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200"/>
              <a:buNone/>
            </a:pPr>
            <a:r>
              <a:rPr lang="en-GB" sz="3200"/>
              <a:t>El Foro está representado en los grupos de trabajo de:</a:t>
            </a:r>
            <a:endParaRPr/>
          </a:p>
          <a:p>
            <a:pPr indent="-228600" lvl="0" marL="228600" rtl="0" algn="just">
              <a:lnSpc>
                <a:spcPct val="90000"/>
              </a:lnSpc>
              <a:spcBef>
                <a:spcPts val="1000"/>
              </a:spcBef>
              <a:spcAft>
                <a:spcPts val="0"/>
              </a:spcAft>
              <a:buClr>
                <a:schemeClr val="dk1"/>
              </a:buClr>
              <a:buSzPts val="3200"/>
              <a:buFont typeface="Calibri"/>
              <a:buChar char="-"/>
            </a:pPr>
            <a:r>
              <a:rPr lang="en-GB" sz="3200"/>
              <a:t>Servicios farmacéuticos,</a:t>
            </a:r>
            <a:endParaRPr/>
          </a:p>
          <a:p>
            <a:pPr indent="-228600" lvl="0" marL="228600" rtl="0" algn="just">
              <a:lnSpc>
                <a:spcPct val="90000"/>
              </a:lnSpc>
              <a:spcBef>
                <a:spcPts val="1000"/>
              </a:spcBef>
              <a:spcAft>
                <a:spcPts val="0"/>
              </a:spcAft>
              <a:buClr>
                <a:schemeClr val="dk1"/>
              </a:buClr>
              <a:buSzPts val="3200"/>
              <a:buFont typeface="Calibri"/>
              <a:buChar char="-"/>
            </a:pPr>
            <a:r>
              <a:rPr lang="en-GB" sz="3200"/>
              <a:t>Educación interprofessional y practices colaborativas.</a:t>
            </a:r>
            <a:endParaRPr/>
          </a:p>
          <a:p>
            <a:pPr indent="-228600" lvl="0" marL="228600" rtl="0" algn="just">
              <a:lnSpc>
                <a:spcPct val="90000"/>
              </a:lnSpc>
              <a:spcBef>
                <a:spcPts val="1000"/>
              </a:spcBef>
              <a:spcAft>
                <a:spcPts val="0"/>
              </a:spcAft>
              <a:buClr>
                <a:schemeClr val="dk1"/>
              </a:buClr>
              <a:buSzPts val="3200"/>
              <a:buFont typeface="Calibri"/>
              <a:buChar char="-"/>
            </a:pPr>
            <a:r>
              <a:rPr lang="en-GB" sz="3200"/>
              <a:t> Competencias y plan básico </a:t>
            </a:r>
            <a:endParaRPr sz="3200"/>
          </a:p>
        </p:txBody>
      </p:sp>
      <p:pic>
        <p:nvPicPr>
          <p:cNvPr descr="Pan American Health Organization Logo Paho, HD Png Download , Transparent  Png Image - PNGitem" id="631" name="Google Shape;631;p28"/>
          <p:cNvPicPr preferRelativeResize="0"/>
          <p:nvPr/>
        </p:nvPicPr>
        <p:blipFill rotWithShape="1">
          <a:blip r:embed="rId6">
            <a:alphaModFix/>
          </a:blip>
          <a:srcRect b="0" l="0" r="0" t="0"/>
          <a:stretch/>
        </p:blipFill>
        <p:spPr>
          <a:xfrm>
            <a:off x="4670322" y="1861505"/>
            <a:ext cx="2851354" cy="13387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9"/>
          <p:cNvSpPr txBox="1"/>
          <p:nvPr>
            <p:ph idx="1" type="body"/>
          </p:nvPr>
        </p:nvSpPr>
        <p:spPr>
          <a:xfrm>
            <a:off x="847254" y="3162586"/>
            <a:ext cx="9316077" cy="154614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3600"/>
              <a:buFont typeface="Arial"/>
              <a:buNone/>
            </a:pPr>
            <a:r>
              <a:rPr lang="en-GB"/>
              <a:t>FIP Virtual Regional Workshop</a:t>
            </a:r>
            <a:endParaRPr/>
          </a:p>
          <a:p>
            <a:pPr indent="0" lvl="0" marL="0" marR="0" rtl="0" algn="l">
              <a:lnSpc>
                <a:spcPct val="90000"/>
              </a:lnSpc>
              <a:spcBef>
                <a:spcPts val="1000"/>
              </a:spcBef>
              <a:spcAft>
                <a:spcPts val="0"/>
              </a:spcAft>
              <a:buClr>
                <a:schemeClr val="accent1"/>
              </a:buClr>
              <a:buSzPts val="2800"/>
              <a:buFont typeface="Arial"/>
              <a:buNone/>
            </a:pPr>
            <a:r>
              <a:rPr i="1" lang="en-GB" sz="2800"/>
              <a:t>‘</a:t>
            </a:r>
            <a:r>
              <a:rPr lang="en-GB" sz="2800"/>
              <a:t>The Roadmap for AMR Success in Pharmacy</a:t>
            </a:r>
            <a:r>
              <a:rPr i="1" lang="en-GB" sz="2800"/>
              <a:t>’</a:t>
            </a:r>
            <a:endParaRPr/>
          </a:p>
        </p:txBody>
      </p:sp>
      <p:sp>
        <p:nvSpPr>
          <p:cNvPr id="638" name="Google Shape;638;p29"/>
          <p:cNvSpPr txBox="1"/>
          <p:nvPr>
            <p:ph idx="2" type="body"/>
          </p:nvPr>
        </p:nvSpPr>
        <p:spPr>
          <a:xfrm>
            <a:off x="847254" y="4672106"/>
            <a:ext cx="10515600" cy="154614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5F5F5F"/>
              </a:buClr>
              <a:buSzPct val="100000"/>
              <a:buNone/>
            </a:pPr>
            <a:r>
              <a:rPr lang="en-GB"/>
              <a:t>Supported by </a:t>
            </a:r>
            <a:endParaRPr/>
          </a:p>
          <a:p>
            <a:pPr indent="0" lvl="0" marL="0" rtl="0" algn="l">
              <a:lnSpc>
                <a:spcPct val="90000"/>
              </a:lnSpc>
              <a:spcBef>
                <a:spcPts val="1000"/>
              </a:spcBef>
              <a:spcAft>
                <a:spcPts val="0"/>
              </a:spcAft>
              <a:buClr>
                <a:srgbClr val="5F5F5F"/>
              </a:buClr>
              <a:buSzPct val="100000"/>
              <a:buNone/>
            </a:pPr>
            <a:r>
              <a:t/>
            </a:r>
            <a:endParaRPr/>
          </a:p>
          <a:p>
            <a:pPr indent="0" lvl="0" marL="0" rtl="0" algn="l">
              <a:lnSpc>
                <a:spcPct val="90000"/>
              </a:lnSpc>
              <a:spcBef>
                <a:spcPts val="1000"/>
              </a:spcBef>
              <a:spcAft>
                <a:spcPts val="0"/>
              </a:spcAft>
              <a:buClr>
                <a:srgbClr val="5F5F5F"/>
              </a:buClr>
              <a:buSzPct val="100000"/>
              <a:buNone/>
            </a:pPr>
            <a:r>
              <a:rPr lang="en-GB"/>
              <a:t>Doug Burgoyne, Eduardo Savio &amp; Sabiha Essack</a:t>
            </a:r>
            <a:endParaRPr/>
          </a:p>
          <a:p>
            <a:pPr indent="0" lvl="0" marL="0" rtl="0" algn="l">
              <a:lnSpc>
                <a:spcPct val="90000"/>
              </a:lnSpc>
              <a:spcBef>
                <a:spcPts val="1000"/>
              </a:spcBef>
              <a:spcAft>
                <a:spcPts val="0"/>
              </a:spcAft>
              <a:buClr>
                <a:srgbClr val="5F5F5F"/>
              </a:buClr>
              <a:buSzPct val="100000"/>
              <a:buNone/>
            </a:pPr>
            <a:r>
              <a:rPr lang="en-GB"/>
              <a:t>16th September</a:t>
            </a:r>
            <a:endParaRPr/>
          </a:p>
        </p:txBody>
      </p:sp>
      <p:pic>
        <p:nvPicPr>
          <p:cNvPr descr="RB logo | Logok" id="639" name="Google Shape;639;p29"/>
          <p:cNvPicPr preferRelativeResize="0"/>
          <p:nvPr/>
        </p:nvPicPr>
        <p:blipFill rotWithShape="1">
          <a:blip r:embed="rId3">
            <a:alphaModFix/>
          </a:blip>
          <a:srcRect b="0" l="0" r="0" t="0"/>
          <a:stretch/>
        </p:blipFill>
        <p:spPr>
          <a:xfrm>
            <a:off x="2120109" y="4070066"/>
            <a:ext cx="2126098" cy="15945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04" name="Google Shape;204;p3"/>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05" name="Google Shape;205;p3"/>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206" name="Google Shape;206;p3"/>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Organizaciones miembros</a:t>
            </a:r>
            <a:br>
              <a:rPr b="1" lang="en-GB" sz="4400"/>
            </a:br>
            <a:br>
              <a:rPr lang="en-GB" sz="4400"/>
            </a:br>
            <a:br>
              <a:rPr lang="en-GB" sz="3600"/>
            </a:br>
            <a:endParaRPr sz="3600"/>
          </a:p>
        </p:txBody>
      </p:sp>
      <p:sp>
        <p:nvSpPr>
          <p:cNvPr id="207" name="Google Shape;2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just">
              <a:lnSpc>
                <a:spcPct val="107000"/>
              </a:lnSpc>
              <a:spcBef>
                <a:spcPts val="0"/>
              </a:spcBef>
              <a:spcAft>
                <a:spcPts val="0"/>
              </a:spcAft>
              <a:buClr>
                <a:schemeClr val="dk1"/>
              </a:buClr>
              <a:buSzPct val="100000"/>
              <a:buFont typeface="Noto Sans Symbols"/>
              <a:buChar char="❖"/>
            </a:pPr>
            <a:r>
              <a:rPr lang="en-GB" sz="1800">
                <a:latin typeface="Calibri"/>
                <a:ea typeface="Calibri"/>
                <a:cs typeface="Calibri"/>
                <a:sym typeface="Calibri"/>
              </a:rPr>
              <a:t>Confederación Farmacéutica Argentina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Conselho Federal de Farmácia do Brasil</a:t>
            </a:r>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Sociedad Boliviana de Ciencias Farmacéuticas</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Colegio Nacional de Químicos Farmacéuticos de Colombia </a:t>
            </a:r>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Colegio de Farmacéuticos de Costa Rica</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Colegio de Químicos, Bioquímicos y Farmacéuticos de Pichincha</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Colegio Nacional de Farmacéuticos de Panamá</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Asociación de Químicos Farmacéuticos del Paraguay</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Asociación de Química y Farmacia del Uruguay</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American Pharmacists Association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ct val="100000"/>
              <a:buFont typeface="Noto Sans Symbols"/>
              <a:buChar char="❖"/>
            </a:pPr>
            <a:r>
              <a:rPr lang="en-GB" sz="1800">
                <a:latin typeface="Calibri"/>
                <a:ea typeface="Calibri"/>
                <a:cs typeface="Calibri"/>
                <a:sym typeface="Calibri"/>
              </a:rPr>
              <a:t>American Society of Health-System Pharmacists </a:t>
            </a:r>
            <a:endParaRPr sz="1800">
              <a:latin typeface="Calibri"/>
              <a:ea typeface="Calibri"/>
              <a:cs typeface="Calibri"/>
              <a:sym typeface="Calibri"/>
            </a:endParaRPr>
          </a:p>
          <a:p>
            <a:pPr indent="-64135" lvl="0" marL="228600" rtl="0" algn="l">
              <a:lnSpc>
                <a:spcPct val="90000"/>
              </a:lnSpc>
              <a:spcBef>
                <a:spcPts val="1800"/>
              </a:spcBef>
              <a:spcAft>
                <a:spcPts val="0"/>
              </a:spcAft>
              <a:buClr>
                <a:schemeClr val="dk1"/>
              </a:buClr>
              <a:buSzPct val="100000"/>
              <a:buNone/>
            </a:pPr>
            <a:r>
              <a:t/>
            </a:r>
            <a:endParaRPr/>
          </a:p>
        </p:txBody>
      </p:sp>
      <p:pic>
        <p:nvPicPr>
          <p:cNvPr id="208" name="Google Shape;208;p3"/>
          <p:cNvPicPr preferRelativeResize="0"/>
          <p:nvPr/>
        </p:nvPicPr>
        <p:blipFill rotWithShape="1">
          <a:blip r:embed="rId6">
            <a:alphaModFix/>
          </a:blip>
          <a:srcRect b="0" l="0" r="0" t="0"/>
          <a:stretch/>
        </p:blipFill>
        <p:spPr>
          <a:xfrm>
            <a:off x="8854789" y="2222089"/>
            <a:ext cx="2918110" cy="37927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0"/>
          <p:cNvSpPr/>
          <p:nvPr/>
        </p:nvSpPr>
        <p:spPr>
          <a:xfrm>
            <a:off x="0" y="2433366"/>
            <a:ext cx="2184164" cy="4378972"/>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646" name="Google Shape;646;p30"/>
          <p:cNvSpPr txBox="1"/>
          <p:nvPr>
            <p:ph type="title"/>
          </p:nvPr>
        </p:nvSpPr>
        <p:spPr>
          <a:xfrm>
            <a:off x="2246811" y="598761"/>
            <a:ext cx="9106989" cy="89678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424242"/>
              </a:buClr>
              <a:buSzPct val="162962"/>
              <a:buFont typeface="Calibri"/>
              <a:buNone/>
            </a:pPr>
            <a:r>
              <a:rPr lang="en-GB"/>
              <a:t>A ROADMAP FOR PHARMACY IN ANTIMICROBIAL RESISTANCE</a:t>
            </a:r>
            <a:endParaRPr i="1" sz="2700"/>
          </a:p>
        </p:txBody>
      </p:sp>
      <p:sp>
        <p:nvSpPr>
          <p:cNvPr id="647" name="Google Shape;647;p30"/>
          <p:cNvSpPr/>
          <p:nvPr/>
        </p:nvSpPr>
        <p:spPr>
          <a:xfrm>
            <a:off x="0" y="1709057"/>
            <a:ext cx="2184164" cy="644388"/>
          </a:xfrm>
          <a:prstGeom prst="rect">
            <a:avLst/>
          </a:prstGeom>
          <a:solidFill>
            <a:srgbClr val="1D98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Key Action Areas</a:t>
            </a:r>
            <a:endParaRPr b="1" i="0" sz="1200" u="none" cap="none" strike="noStrike">
              <a:solidFill>
                <a:srgbClr val="FFFFFF"/>
              </a:solidFill>
              <a:latin typeface="Arial"/>
              <a:ea typeface="Arial"/>
              <a:cs typeface="Arial"/>
              <a:sym typeface="Arial"/>
            </a:endParaRPr>
          </a:p>
        </p:txBody>
      </p:sp>
      <p:sp>
        <p:nvSpPr>
          <p:cNvPr id="648" name="Google Shape;648;p30"/>
          <p:cNvSpPr/>
          <p:nvPr/>
        </p:nvSpPr>
        <p:spPr>
          <a:xfrm>
            <a:off x="5638801" y="2433366"/>
            <a:ext cx="6553199" cy="662949"/>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Introduction of training at pre-graduate level through the interaction with the Executive Board of the “Pan-American Conference of Pharmaceutical Education”, sponsored by PAHO</a:t>
            </a:r>
            <a:endParaRPr/>
          </a:p>
        </p:txBody>
      </p:sp>
      <p:sp>
        <p:nvSpPr>
          <p:cNvPr id="649" name="Google Shape;649;p30"/>
          <p:cNvSpPr/>
          <p:nvPr/>
        </p:nvSpPr>
        <p:spPr>
          <a:xfrm>
            <a:off x="2255878" y="1709057"/>
            <a:ext cx="3329350" cy="644999"/>
          </a:xfrm>
          <a:prstGeom prst="rect">
            <a:avLst/>
          </a:prstGeom>
          <a:solidFill>
            <a:srgbClr val="1D98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Strategic Objectives of the Global Action Plan on AMR</a:t>
            </a:r>
            <a:endParaRPr/>
          </a:p>
        </p:txBody>
      </p:sp>
      <p:sp>
        <p:nvSpPr>
          <p:cNvPr id="650" name="Google Shape;650;p30"/>
          <p:cNvSpPr/>
          <p:nvPr/>
        </p:nvSpPr>
        <p:spPr>
          <a:xfrm>
            <a:off x="5638805" y="5395600"/>
            <a:ext cx="6553197" cy="680400"/>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Support the creation of PROA approach in hospital pharmacies</a:t>
            </a:r>
            <a:endParaRPr/>
          </a:p>
        </p:txBody>
      </p:sp>
      <p:sp>
        <p:nvSpPr>
          <p:cNvPr id="651" name="Google Shape;651;p30"/>
          <p:cNvSpPr/>
          <p:nvPr/>
        </p:nvSpPr>
        <p:spPr>
          <a:xfrm>
            <a:off x="2246811" y="3873049"/>
            <a:ext cx="3329349" cy="1442245"/>
          </a:xfrm>
          <a:prstGeom prst="rect">
            <a:avLst/>
          </a:prstGeom>
          <a:solidFill>
            <a:srgbClr val="2DD7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Reduce the incidence of infection through effective sanitation, hygiene and infection prevention measures</a:t>
            </a:r>
            <a:endParaRPr/>
          </a:p>
        </p:txBody>
      </p:sp>
      <p:sp>
        <p:nvSpPr>
          <p:cNvPr id="652" name="Google Shape;652;p30"/>
          <p:cNvSpPr/>
          <p:nvPr/>
        </p:nvSpPr>
        <p:spPr>
          <a:xfrm>
            <a:off x="5638801" y="3169913"/>
            <a:ext cx="6553199" cy="640088"/>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0" i="0" lang="en-GB" sz="1200" u="none" cap="none" strike="noStrike">
                <a:solidFill>
                  <a:srgbClr val="FFFFFF"/>
                </a:solidFill>
                <a:latin typeface="Arial"/>
                <a:ea typeface="Arial"/>
                <a:cs typeface="Arial"/>
                <a:sym typeface="Arial"/>
              </a:rPr>
              <a:t>AMR </a:t>
            </a:r>
            <a:endParaRPr b="0" i="0" sz="1200" u="none" cap="none" strike="noStrike">
              <a:solidFill>
                <a:srgbClr val="FFFFFF"/>
              </a:solidFill>
              <a:latin typeface="Arial"/>
              <a:ea typeface="Arial"/>
              <a:cs typeface="Arial"/>
              <a:sym typeface="Arial"/>
            </a:endParaRPr>
          </a:p>
        </p:txBody>
      </p:sp>
      <p:sp>
        <p:nvSpPr>
          <p:cNvPr id="653" name="Google Shape;653;p30"/>
          <p:cNvSpPr/>
          <p:nvPr/>
        </p:nvSpPr>
        <p:spPr>
          <a:xfrm>
            <a:off x="2246811" y="2430045"/>
            <a:ext cx="3329349" cy="1367016"/>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Improve awareness and understanding of AMR through effective communication, education and training</a:t>
            </a:r>
            <a:endParaRPr/>
          </a:p>
        </p:txBody>
      </p:sp>
      <p:sp>
        <p:nvSpPr>
          <p:cNvPr id="654" name="Google Shape;654;p30"/>
          <p:cNvSpPr/>
          <p:nvPr/>
        </p:nvSpPr>
        <p:spPr>
          <a:xfrm>
            <a:off x="5638802" y="1718750"/>
            <a:ext cx="6553197" cy="644999"/>
          </a:xfrm>
          <a:prstGeom prst="rect">
            <a:avLst/>
          </a:prstGeom>
          <a:solidFill>
            <a:srgbClr val="1D98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Suggested initiatives</a:t>
            </a:r>
            <a:endParaRPr/>
          </a:p>
        </p:txBody>
      </p:sp>
      <p:sp>
        <p:nvSpPr>
          <p:cNvPr id="655" name="Google Shape;655;p30"/>
          <p:cNvSpPr/>
          <p:nvPr/>
        </p:nvSpPr>
        <p:spPr>
          <a:xfrm>
            <a:off x="5638798" y="3877955"/>
            <a:ext cx="6553199" cy="670685"/>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Participation of national pharmacist organisations of week awareness, focusing in these issues</a:t>
            </a:r>
            <a:endParaRPr/>
          </a:p>
        </p:txBody>
      </p:sp>
      <p:sp>
        <p:nvSpPr>
          <p:cNvPr id="656" name="Google Shape;656;p30"/>
          <p:cNvSpPr/>
          <p:nvPr/>
        </p:nvSpPr>
        <p:spPr>
          <a:xfrm>
            <a:off x="5638803" y="4606172"/>
            <a:ext cx="6553199" cy="720852"/>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To promote patient counselling in community pharmacies with emphasis on non-antibiotic symptom relief for viral infections</a:t>
            </a:r>
            <a:endParaRPr/>
          </a:p>
        </p:txBody>
      </p:sp>
      <p:sp>
        <p:nvSpPr>
          <p:cNvPr id="657" name="Google Shape;657;p30"/>
          <p:cNvSpPr/>
          <p:nvPr/>
        </p:nvSpPr>
        <p:spPr>
          <a:xfrm>
            <a:off x="5638803" y="3168544"/>
            <a:ext cx="6553199" cy="640088"/>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Giving support to specific training for pharmacists, especially retail pharmacists, through the Pharmaceutical Forum of the Americas. </a:t>
            </a:r>
            <a:endParaRPr/>
          </a:p>
        </p:txBody>
      </p:sp>
      <p:sp>
        <p:nvSpPr>
          <p:cNvPr id="658" name="Google Shape;658;p30"/>
          <p:cNvSpPr/>
          <p:nvPr/>
        </p:nvSpPr>
        <p:spPr>
          <a:xfrm>
            <a:off x="2246810" y="5390143"/>
            <a:ext cx="3329349" cy="1442245"/>
          </a:xfrm>
          <a:prstGeom prst="rect">
            <a:avLst/>
          </a:prstGeom>
          <a:solidFill>
            <a:srgbClr val="7B7B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1" i="0" lang="en-GB" sz="1200" u="none" cap="none" strike="noStrike">
                <a:solidFill>
                  <a:srgbClr val="FFFFFF"/>
                </a:solidFill>
                <a:latin typeface="Arial"/>
                <a:ea typeface="Arial"/>
                <a:cs typeface="Arial"/>
                <a:sym typeface="Arial"/>
              </a:rPr>
              <a:t>Optimise the use of antimicrobial medicines</a:t>
            </a:r>
            <a:endParaRPr/>
          </a:p>
        </p:txBody>
      </p:sp>
      <p:sp>
        <p:nvSpPr>
          <p:cNvPr id="659" name="Google Shape;659;p30"/>
          <p:cNvSpPr/>
          <p:nvPr/>
        </p:nvSpPr>
        <p:spPr>
          <a:xfrm>
            <a:off x="5638798" y="6151987"/>
            <a:ext cx="6553197" cy="660351"/>
          </a:xfrm>
          <a:prstGeom prst="rect">
            <a:avLst/>
          </a:prstGeom>
          <a:solidFill>
            <a:srgbClr val="C5C2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To promote that antimicrobial dispensing is performed under medical prescription</a:t>
            </a:r>
            <a:endParaRPr/>
          </a:p>
          <a:p>
            <a:pPr indent="0" lvl="0" marL="0" marR="0" rtl="0" algn="ctr">
              <a:lnSpc>
                <a:spcPct val="100000"/>
              </a:lnSpc>
              <a:spcBef>
                <a:spcPts val="0"/>
              </a:spcBef>
              <a:spcAft>
                <a:spcPts val="0"/>
              </a:spcAft>
              <a:buClr>
                <a:srgbClr val="424242"/>
              </a:buClr>
              <a:buSzPts val="1200"/>
              <a:buFont typeface="Arial"/>
              <a:buNone/>
            </a:pPr>
            <a:r>
              <a:rPr b="0" i="0" lang="en-GB" sz="1200" u="none" cap="none" strike="noStrike">
                <a:solidFill>
                  <a:srgbClr val="424242"/>
                </a:solidFill>
                <a:latin typeface="Arial"/>
                <a:ea typeface="Arial"/>
                <a:cs typeface="Arial"/>
                <a:sym typeface="Arial"/>
              </a:rPr>
              <a:t>Support policy enforcement requiring prescriptions for ABX</a:t>
            </a:r>
            <a:endParaRPr/>
          </a:p>
        </p:txBody>
      </p:sp>
      <p:sp>
        <p:nvSpPr>
          <p:cNvPr id="660" name="Google Shape;660;p30"/>
          <p:cNvSpPr txBox="1"/>
          <p:nvPr/>
        </p:nvSpPr>
        <p:spPr>
          <a:xfrm>
            <a:off x="84841" y="3355942"/>
            <a:ext cx="2043116"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Education (Capability)</a:t>
            </a:r>
            <a:endParaRPr/>
          </a:p>
          <a:p>
            <a:pPr indent="0" lvl="1" marL="457200" marR="0" rtl="0" algn="ctr">
              <a:lnSpc>
                <a:spcPct val="100000"/>
              </a:lnSpc>
              <a:spcBef>
                <a:spcPts val="0"/>
              </a:spcBef>
              <a:spcAft>
                <a:spcPts val="0"/>
              </a:spcAft>
              <a:buClr>
                <a:schemeClr val="dk1"/>
              </a:buClr>
              <a:buSzPts val="1400"/>
              <a:buFont typeface="Calibri"/>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Policy (Opportunity)</a:t>
            </a:r>
            <a:endParaRPr/>
          </a:p>
          <a:p>
            <a:pPr indent="0" lvl="1" marL="457200" marR="0" rtl="0" algn="ctr">
              <a:lnSpc>
                <a:spcPct val="100000"/>
              </a:lnSpc>
              <a:spcBef>
                <a:spcPts val="0"/>
              </a:spcBef>
              <a:spcAft>
                <a:spcPts val="0"/>
              </a:spcAft>
              <a:buClr>
                <a:schemeClr val="dk1"/>
              </a:buClr>
              <a:buSzPts val="1400"/>
              <a:buFont typeface="Calibri"/>
              <a:buNone/>
            </a:pPr>
            <a: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Public Health (Motivation)</a:t>
            </a:r>
            <a:endParaRPr b="1" i="0" sz="1400" u="none" cap="none" strike="noStrike">
              <a:solidFill>
                <a:srgbClr val="000000"/>
              </a:solidFill>
              <a:latin typeface="Arial"/>
              <a:ea typeface="Arial"/>
              <a:cs typeface="Arial"/>
              <a:sym typeface="Arial"/>
            </a:endParaRPr>
          </a:p>
        </p:txBody>
      </p:sp>
      <p:pic>
        <p:nvPicPr>
          <p:cNvPr descr="logo-fip-black - FIP Glasgow 2018" id="661" name="Google Shape;661;p30"/>
          <p:cNvPicPr preferRelativeResize="0"/>
          <p:nvPr/>
        </p:nvPicPr>
        <p:blipFill rotWithShape="1">
          <a:blip r:embed="rId3">
            <a:alphaModFix/>
          </a:blip>
          <a:srcRect b="0" l="0" r="0" t="0"/>
          <a:stretch/>
        </p:blipFill>
        <p:spPr>
          <a:xfrm>
            <a:off x="10719615" y="295365"/>
            <a:ext cx="1268367" cy="7753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3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67" name="Google Shape;667;p31"/>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68" name="Google Shape;668;p31"/>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69" name="Google Shape;669;p31"/>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Agradecimientos</a:t>
            </a:r>
            <a:br>
              <a:rPr b="1" lang="en-GB" sz="4400"/>
            </a:br>
            <a:br>
              <a:rPr lang="en-GB" sz="4400"/>
            </a:br>
            <a:br>
              <a:rPr lang="en-GB" sz="3600"/>
            </a:br>
            <a:endParaRPr sz="3600"/>
          </a:p>
        </p:txBody>
      </p:sp>
      <p:sp>
        <p:nvSpPr>
          <p:cNvPr id="670" name="Google Shape;670;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Videos de experiencias de: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Costa Rica (Cristina Fernández)</a:t>
            </a:r>
            <a:endParaRPr/>
          </a:p>
          <a:p>
            <a:pPr indent="-228600" lvl="0" marL="228600" rtl="0" algn="l">
              <a:lnSpc>
                <a:spcPct val="90000"/>
              </a:lnSpc>
              <a:spcBef>
                <a:spcPts val="1000"/>
              </a:spcBef>
              <a:spcAft>
                <a:spcPts val="0"/>
              </a:spcAft>
              <a:buClr>
                <a:schemeClr val="dk1"/>
              </a:buClr>
              <a:buSzPts val="2800"/>
              <a:buChar char="•"/>
            </a:pPr>
            <a:r>
              <a:rPr lang="en-GB"/>
              <a:t>Ecuador (Paola Hernández)</a:t>
            </a:r>
            <a:endParaRPr/>
          </a:p>
          <a:p>
            <a:pPr indent="-228600" lvl="0" marL="228600" rtl="0" algn="l">
              <a:lnSpc>
                <a:spcPct val="90000"/>
              </a:lnSpc>
              <a:spcBef>
                <a:spcPts val="1000"/>
              </a:spcBef>
              <a:spcAft>
                <a:spcPts val="0"/>
              </a:spcAft>
              <a:buClr>
                <a:schemeClr val="dk1"/>
              </a:buClr>
              <a:buSzPts val="2800"/>
              <a:buChar char="•"/>
            </a:pPr>
            <a:r>
              <a:rPr lang="en-GB"/>
              <a:t>Brasil (José Alcemir Lopes)</a:t>
            </a:r>
            <a:endParaRPr/>
          </a:p>
        </p:txBody>
      </p:sp>
      <p:pic>
        <p:nvPicPr>
          <p:cNvPr id="671" name="Google Shape;671;p31"/>
          <p:cNvPicPr preferRelativeResize="0"/>
          <p:nvPr/>
        </p:nvPicPr>
        <p:blipFill rotWithShape="1">
          <a:blip r:embed="rId6">
            <a:alphaModFix/>
          </a:blip>
          <a:srcRect b="0" l="0" r="0" t="0"/>
          <a:stretch/>
        </p:blipFill>
        <p:spPr>
          <a:xfrm>
            <a:off x="6856361" y="2513295"/>
            <a:ext cx="4745703" cy="266945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32"/>
          <p:cNvPicPr preferRelativeResize="0"/>
          <p:nvPr/>
        </p:nvPicPr>
        <p:blipFill rotWithShape="1">
          <a:blip r:embed="rId3">
            <a:alphaModFix/>
          </a:blip>
          <a:srcRect b="0" l="0" r="0" t="0"/>
          <a:stretch/>
        </p:blipFill>
        <p:spPr>
          <a:xfrm>
            <a:off x="0" y="9832"/>
            <a:ext cx="12192000" cy="6858000"/>
          </a:xfrm>
          <a:prstGeom prst="rect">
            <a:avLst/>
          </a:prstGeom>
          <a:noFill/>
          <a:ln>
            <a:noFill/>
          </a:ln>
        </p:spPr>
      </p:pic>
      <p:pic>
        <p:nvPicPr>
          <p:cNvPr id="677" name="Google Shape;677;p32"/>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78" name="Google Shape;678;p32"/>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79" name="Google Shape;679;p32"/>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Propuestas de colaboración recibidas y que están siend</a:t>
            </a:r>
            <a:r>
              <a:rPr b="1" lang="en-GB"/>
              <a:t>o procesadas</a:t>
            </a:r>
            <a:br>
              <a:rPr b="1" lang="en-GB" sz="3600"/>
            </a:br>
            <a:endParaRPr b="1" sz="3600"/>
          </a:p>
        </p:txBody>
      </p:sp>
      <p:sp>
        <p:nvSpPr>
          <p:cNvPr id="680" name="Google Shape;680;p32"/>
          <p:cNvSpPr txBox="1"/>
          <p:nvPr>
            <p:ph idx="1" type="body"/>
          </p:nvPr>
        </p:nvSpPr>
        <p:spPr>
          <a:xfrm>
            <a:off x="948266" y="225155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Industria Latinoamericana de Autocuidado Responsable (ILAR)</a:t>
            </a:r>
            <a:endParaRPr/>
          </a:p>
          <a:p>
            <a:pPr indent="-228600" lvl="0" marL="228600" rtl="0" algn="l">
              <a:lnSpc>
                <a:spcPct val="90000"/>
              </a:lnSpc>
              <a:spcBef>
                <a:spcPts val="1000"/>
              </a:spcBef>
              <a:spcAft>
                <a:spcPts val="0"/>
              </a:spcAft>
              <a:buClr>
                <a:schemeClr val="dk1"/>
              </a:buClr>
              <a:buSzPts val="2800"/>
              <a:buChar char="•"/>
            </a:pPr>
            <a:r>
              <a:rPr lang="en-GB"/>
              <a:t>Sanofi-Pasteur Centroamérica</a:t>
            </a:r>
            <a:endParaRPr/>
          </a:p>
          <a:p>
            <a:pPr indent="-228600" lvl="0" marL="228600" rtl="0" algn="l">
              <a:lnSpc>
                <a:spcPct val="90000"/>
              </a:lnSpc>
              <a:spcBef>
                <a:spcPts val="1000"/>
              </a:spcBef>
              <a:spcAft>
                <a:spcPts val="0"/>
              </a:spcAft>
              <a:buClr>
                <a:schemeClr val="dk1"/>
              </a:buClr>
              <a:buSzPts val="2800"/>
              <a:buChar char="•"/>
            </a:pPr>
            <a:r>
              <a:rPr lang="en-GB"/>
              <a:t>Salud y Fármacos</a:t>
            </a:r>
            <a:endParaRPr/>
          </a:p>
        </p:txBody>
      </p:sp>
      <p:pic>
        <p:nvPicPr>
          <p:cNvPr descr="Tipos de colaboración" id="681" name="Google Shape;681;p32"/>
          <p:cNvPicPr preferRelativeResize="0"/>
          <p:nvPr/>
        </p:nvPicPr>
        <p:blipFill rotWithShape="1">
          <a:blip r:embed="rId6">
            <a:alphaModFix/>
          </a:blip>
          <a:srcRect b="0" l="0" r="0" t="0"/>
          <a:stretch/>
        </p:blipFill>
        <p:spPr>
          <a:xfrm>
            <a:off x="1349478" y="4049736"/>
            <a:ext cx="3810000" cy="2714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3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87" name="Google Shape;687;p33"/>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88" name="Google Shape;688;p33"/>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689" name="Google Shape;689;p33"/>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b="1" lang="en-GB" sz="4400"/>
            </a:br>
            <a:br>
              <a:rPr lang="en-GB" sz="4400"/>
            </a:br>
            <a:r>
              <a:rPr b="1" lang="en-GB" sz="4400"/>
              <a:t>Objetivos del Desarrollo de la FIP</a:t>
            </a:r>
            <a:br>
              <a:rPr b="1" lang="en-GB" sz="3600"/>
            </a:br>
            <a:endParaRPr b="1" sz="3600"/>
          </a:p>
        </p:txBody>
      </p:sp>
      <p:pic>
        <p:nvPicPr>
          <p:cNvPr id="690" name="Google Shape;690;p33"/>
          <p:cNvPicPr preferRelativeResize="0"/>
          <p:nvPr>
            <p:ph idx="1" type="body"/>
          </p:nvPr>
        </p:nvPicPr>
        <p:blipFill rotWithShape="1">
          <a:blip r:embed="rId6">
            <a:alphaModFix/>
          </a:blip>
          <a:srcRect b="0" l="0" r="0" t="0"/>
          <a:stretch/>
        </p:blipFill>
        <p:spPr>
          <a:xfrm>
            <a:off x="800100" y="1667202"/>
            <a:ext cx="5952067" cy="4521200"/>
          </a:xfrm>
          <a:prstGeom prst="rect">
            <a:avLst/>
          </a:prstGeom>
          <a:noFill/>
          <a:ln>
            <a:noFill/>
          </a:ln>
        </p:spPr>
      </p:pic>
      <p:sp>
        <p:nvSpPr>
          <p:cNvPr id="691" name="Google Shape;691;p33"/>
          <p:cNvSpPr txBox="1"/>
          <p:nvPr/>
        </p:nvSpPr>
        <p:spPr>
          <a:xfrm>
            <a:off x="685801" y="6469368"/>
            <a:ext cx="61806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u="sng">
                <a:solidFill>
                  <a:srgbClr val="0000FF"/>
                </a:solidFill>
                <a:latin typeface="Arial"/>
                <a:ea typeface="Arial"/>
                <a:cs typeface="Arial"/>
                <a:sym typeface="Arial"/>
                <a:hlinkClick r:id="rId7">
                  <a:extLst>
                    <a:ext uri="{A12FA001-AC4F-418D-AE19-62706E023703}">
                      <ahyp:hlinkClr val="tx"/>
                    </a:ext>
                  </a:extLst>
                </a:hlinkClick>
              </a:rPr>
              <a:t>https://www.fip.org/fip-development-goals</a:t>
            </a:r>
            <a:endParaRPr sz="1800">
              <a:solidFill>
                <a:schemeClr val="dk1"/>
              </a:solidFill>
              <a:latin typeface="Calibri"/>
              <a:ea typeface="Calibri"/>
              <a:cs typeface="Calibri"/>
              <a:sym typeface="Calibri"/>
            </a:endParaRPr>
          </a:p>
        </p:txBody>
      </p:sp>
      <p:pic>
        <p:nvPicPr>
          <p:cNvPr id="692" name="Google Shape;692;p33"/>
          <p:cNvPicPr preferRelativeResize="0"/>
          <p:nvPr/>
        </p:nvPicPr>
        <p:blipFill rotWithShape="1">
          <a:blip r:embed="rId8">
            <a:alphaModFix/>
          </a:blip>
          <a:srcRect b="0" l="0" r="0" t="0"/>
          <a:stretch/>
        </p:blipFill>
        <p:spPr>
          <a:xfrm>
            <a:off x="7619999" y="2036446"/>
            <a:ext cx="3280894" cy="4521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id="697" name="Google Shape;697;p3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698" name="Google Shape;698;p34"/>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699" name="Google Shape;699;p34"/>
          <p:cNvPicPr preferRelativeResize="0"/>
          <p:nvPr/>
        </p:nvPicPr>
        <p:blipFill rotWithShape="1">
          <a:blip r:embed="rId5">
            <a:alphaModFix/>
          </a:blip>
          <a:srcRect b="0" l="0" r="0" t="0"/>
          <a:stretch/>
        </p:blipFill>
        <p:spPr>
          <a:xfrm>
            <a:off x="1" y="93639"/>
            <a:ext cx="2434106" cy="1886432"/>
          </a:xfrm>
          <a:prstGeom prst="rect">
            <a:avLst/>
          </a:prstGeom>
          <a:noFill/>
          <a:ln>
            <a:noFill/>
          </a:ln>
        </p:spPr>
      </p:pic>
      <p:pic>
        <p:nvPicPr>
          <p:cNvPr id="700" name="Google Shape;700;p34"/>
          <p:cNvPicPr preferRelativeResize="0"/>
          <p:nvPr/>
        </p:nvPicPr>
        <p:blipFill rotWithShape="1">
          <a:blip r:embed="rId6">
            <a:alphaModFix/>
          </a:blip>
          <a:srcRect b="0" l="0" r="0" t="0"/>
          <a:stretch/>
        </p:blipFill>
        <p:spPr>
          <a:xfrm>
            <a:off x="5459210" y="589422"/>
            <a:ext cx="6956623" cy="6858000"/>
          </a:xfrm>
          <a:prstGeom prst="rect">
            <a:avLst/>
          </a:prstGeom>
          <a:noFill/>
          <a:ln>
            <a:noFill/>
          </a:ln>
        </p:spPr>
      </p:pic>
      <p:sp>
        <p:nvSpPr>
          <p:cNvPr id="701" name="Google Shape;701;p34"/>
          <p:cNvSpPr txBox="1"/>
          <p:nvPr>
            <p:ph type="title"/>
          </p:nvPr>
        </p:nvSpPr>
        <p:spPr>
          <a:xfrm>
            <a:off x="0" y="-21082"/>
            <a:ext cx="7055117"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a:t>Ejes prioritarios para 2021</a:t>
            </a:r>
            <a:br>
              <a:rPr b="1" lang="en-GB" sz="3600"/>
            </a:br>
            <a:endParaRPr b="1" sz="3600"/>
          </a:p>
        </p:txBody>
      </p:sp>
      <p:sp>
        <p:nvSpPr>
          <p:cNvPr id="702" name="Google Shape;702;p34"/>
          <p:cNvSpPr txBox="1"/>
          <p:nvPr>
            <p:ph idx="1" type="body"/>
          </p:nvPr>
        </p:nvSpPr>
        <p:spPr>
          <a:xfrm>
            <a:off x="838200" y="1825625"/>
            <a:ext cx="493333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Servicios farmacéuticos en atención primaria en salud</a:t>
            </a:r>
            <a:endParaRPr/>
          </a:p>
          <a:p>
            <a:pPr indent="-228600" lvl="0" marL="228600" rtl="0" algn="l">
              <a:lnSpc>
                <a:spcPct val="90000"/>
              </a:lnSpc>
              <a:spcBef>
                <a:spcPts val="1000"/>
              </a:spcBef>
              <a:spcAft>
                <a:spcPts val="0"/>
              </a:spcAft>
              <a:buClr>
                <a:schemeClr val="dk1"/>
              </a:buClr>
              <a:buSzPts val="2800"/>
              <a:buChar char="•"/>
            </a:pPr>
            <a:r>
              <a:rPr lang="en-GB"/>
              <a:t>Servicios farmacéuticos en inmunización</a:t>
            </a:r>
            <a:endParaRPr/>
          </a:p>
          <a:p>
            <a:pPr indent="-228600" lvl="0" marL="228600" rtl="0" algn="l">
              <a:lnSpc>
                <a:spcPct val="90000"/>
              </a:lnSpc>
              <a:spcBef>
                <a:spcPts val="1000"/>
              </a:spcBef>
              <a:spcAft>
                <a:spcPts val="0"/>
              </a:spcAft>
              <a:buClr>
                <a:schemeClr val="dk1"/>
              </a:buClr>
              <a:buSzPts val="2800"/>
              <a:buChar char="•"/>
            </a:pPr>
            <a:r>
              <a:rPr lang="en-GB"/>
              <a:t>Resistencia antimicrobiana</a:t>
            </a:r>
            <a:endParaRPr/>
          </a:p>
          <a:p>
            <a:pPr indent="-228600" lvl="0" marL="228600" rtl="0" algn="l">
              <a:lnSpc>
                <a:spcPct val="90000"/>
              </a:lnSpc>
              <a:spcBef>
                <a:spcPts val="1000"/>
              </a:spcBef>
              <a:spcAft>
                <a:spcPts val="0"/>
              </a:spcAft>
              <a:buClr>
                <a:schemeClr val="dk1"/>
              </a:buClr>
              <a:buSzPts val="2800"/>
              <a:buChar char="•"/>
            </a:pPr>
            <a:r>
              <a:rPr lang="en-GB"/>
              <a:t>Seguridad del paciente</a:t>
            </a:r>
            <a:endParaRPr/>
          </a:p>
          <a:p>
            <a:pPr indent="-228600" lvl="0" marL="228600" rtl="0" algn="l">
              <a:lnSpc>
                <a:spcPct val="90000"/>
              </a:lnSpc>
              <a:spcBef>
                <a:spcPts val="1000"/>
              </a:spcBef>
              <a:spcAft>
                <a:spcPts val="0"/>
              </a:spcAft>
              <a:buClr>
                <a:schemeClr val="dk1"/>
              </a:buClr>
              <a:buSzPts val="2800"/>
              <a:buChar char="•"/>
            </a:pPr>
            <a:r>
              <a:rPr lang="en-GB"/>
              <a:t>Enfermedades no comunicables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id="707" name="Google Shape;707;p3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708" name="Google Shape;708;p35"/>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709" name="Google Shape;709;p35"/>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710" name="Google Shape;710;p35"/>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Mayor presencia y vínculo con los países en 2021</a:t>
            </a:r>
            <a:br>
              <a:rPr b="1" lang="en-GB" sz="4400"/>
            </a:br>
            <a:br>
              <a:rPr lang="en-GB" sz="4400"/>
            </a:br>
            <a:br>
              <a:rPr lang="en-GB" sz="3600"/>
            </a:br>
            <a:endParaRPr sz="3600"/>
          </a:p>
        </p:txBody>
      </p:sp>
      <p:sp>
        <p:nvSpPr>
          <p:cNvPr id="711" name="Google Shape;7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54000" lvl="0" marL="228600" rtl="0" algn="l">
              <a:lnSpc>
                <a:spcPct val="90000"/>
              </a:lnSpc>
              <a:spcBef>
                <a:spcPts val="0"/>
              </a:spcBef>
              <a:spcAft>
                <a:spcPts val="0"/>
              </a:spcAft>
              <a:buClr>
                <a:schemeClr val="dk1"/>
              </a:buClr>
              <a:buSzPts val="4000"/>
              <a:buChar char="•"/>
            </a:pPr>
            <a:r>
              <a:rPr lang="en-GB" sz="4000"/>
              <a:t>Reuniones virtuales en 2021 (3, en oportunidad de eventos nacionales)</a:t>
            </a:r>
            <a:endParaRPr/>
          </a:p>
          <a:p>
            <a:pPr indent="-254000" lvl="0" marL="228600" rtl="0" algn="l">
              <a:lnSpc>
                <a:spcPct val="90000"/>
              </a:lnSpc>
              <a:spcBef>
                <a:spcPts val="1000"/>
              </a:spcBef>
              <a:spcAft>
                <a:spcPts val="0"/>
              </a:spcAft>
              <a:buClr>
                <a:schemeClr val="dk1"/>
              </a:buClr>
              <a:buSzPts val="4000"/>
              <a:buChar char="•"/>
            </a:pPr>
            <a:r>
              <a:rPr lang="en-GB" sz="4000"/>
              <a:t>Reunión presencial en abril 2022 con FIP: Región de las Américas</a:t>
            </a:r>
            <a:endParaRPr sz="4000"/>
          </a:p>
        </p:txBody>
      </p:sp>
      <p:pic>
        <p:nvPicPr>
          <p:cNvPr descr="Cuál es la mejor plataforma para realizar las reuniones virtuales por Video  Conferencias? | Tecnosoluciones.com" id="712" name="Google Shape;712;p35"/>
          <p:cNvPicPr preferRelativeResize="0"/>
          <p:nvPr/>
        </p:nvPicPr>
        <p:blipFill rotWithShape="1">
          <a:blip r:embed="rId6">
            <a:alphaModFix/>
          </a:blip>
          <a:srcRect b="0" l="0" r="0" t="0"/>
          <a:stretch/>
        </p:blipFill>
        <p:spPr>
          <a:xfrm>
            <a:off x="1457632" y="4551106"/>
            <a:ext cx="3124200" cy="21249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3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718" name="Google Shape;718;p36"/>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719" name="Google Shape;719;p36"/>
          <p:cNvPicPr preferRelativeResize="0"/>
          <p:nvPr/>
        </p:nvPicPr>
        <p:blipFill rotWithShape="1">
          <a:blip r:embed="rId5">
            <a:alphaModFix/>
          </a:blip>
          <a:srcRect b="0" l="0" r="0" t="0"/>
          <a:stretch/>
        </p:blipFill>
        <p:spPr>
          <a:xfrm>
            <a:off x="1" y="93639"/>
            <a:ext cx="2434106" cy="1886432"/>
          </a:xfrm>
          <a:prstGeom prst="rect">
            <a:avLst/>
          </a:prstGeom>
          <a:noFill/>
          <a:ln>
            <a:noFill/>
          </a:ln>
        </p:spPr>
      </p:pic>
      <p:pic>
        <p:nvPicPr>
          <p:cNvPr descr="Español) GRACIAS A QUIENES COLABORÁIS CON ITAKA – ESCOLAPIOS « ITAKA" id="720" name="Google Shape;720;p36"/>
          <p:cNvPicPr preferRelativeResize="0"/>
          <p:nvPr/>
        </p:nvPicPr>
        <p:blipFill rotWithShape="1">
          <a:blip r:embed="rId6">
            <a:alphaModFix/>
          </a:blip>
          <a:srcRect b="0" l="0" r="0" t="0"/>
          <a:stretch/>
        </p:blipFill>
        <p:spPr>
          <a:xfrm rot="-1085713">
            <a:off x="766102" y="1633472"/>
            <a:ext cx="2256171" cy="2121292"/>
          </a:xfrm>
          <a:prstGeom prst="rect">
            <a:avLst/>
          </a:prstGeom>
          <a:noFill/>
          <a:ln>
            <a:noFill/>
          </a:ln>
        </p:spPr>
      </p:pic>
      <p:pic>
        <p:nvPicPr>
          <p:cNvPr descr="4 More Powerful Ways to Say &quot;Thank You&quot; | Inc.com" id="721" name="Google Shape;721;p36"/>
          <p:cNvPicPr preferRelativeResize="0"/>
          <p:nvPr/>
        </p:nvPicPr>
        <p:blipFill rotWithShape="1">
          <a:blip r:embed="rId7">
            <a:alphaModFix/>
          </a:blip>
          <a:srcRect b="0" l="0" r="0" t="0"/>
          <a:stretch/>
        </p:blipFill>
        <p:spPr>
          <a:xfrm rot="1163069">
            <a:off x="8060911" y="1876626"/>
            <a:ext cx="3605236" cy="2018932"/>
          </a:xfrm>
          <a:prstGeom prst="rect">
            <a:avLst/>
          </a:prstGeom>
          <a:noFill/>
          <a:ln>
            <a:noFill/>
          </a:ln>
        </p:spPr>
      </p:pic>
      <p:pic>
        <p:nvPicPr>
          <p:cNvPr descr="Obrigado, você?" id="722" name="Google Shape;722;p36"/>
          <p:cNvPicPr preferRelativeResize="0"/>
          <p:nvPr/>
        </p:nvPicPr>
        <p:blipFill rotWithShape="1">
          <a:blip r:embed="rId8">
            <a:alphaModFix/>
          </a:blip>
          <a:srcRect b="0" l="0" r="0" t="0"/>
          <a:stretch/>
        </p:blipFill>
        <p:spPr>
          <a:xfrm rot="1662998">
            <a:off x="2261937" y="3928878"/>
            <a:ext cx="2618884" cy="26188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14" name="Google Shape;214;p4"/>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15" name="Google Shape;215;p4"/>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216" name="Google Shape;216;p4"/>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Organizaciones observadoras</a:t>
            </a:r>
            <a:br>
              <a:rPr b="1" lang="en-GB" sz="4400"/>
            </a:br>
            <a:br>
              <a:rPr lang="en-GB" sz="4400"/>
            </a:br>
            <a:br>
              <a:rPr lang="en-GB" sz="3600"/>
            </a:br>
            <a:endParaRPr sz="3600"/>
          </a:p>
        </p:txBody>
      </p:sp>
      <p:sp>
        <p:nvSpPr>
          <p:cNvPr id="217" name="Google Shape;21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342900" rtl="0" algn="just">
              <a:lnSpc>
                <a:spcPct val="97000"/>
              </a:lnSpc>
              <a:spcBef>
                <a:spcPts val="0"/>
              </a:spcBef>
              <a:spcAft>
                <a:spcPts val="0"/>
              </a:spcAft>
              <a:buClr>
                <a:schemeClr val="dk1"/>
              </a:buClr>
              <a:buSzPts val="2400"/>
              <a:buFont typeface="Noto Sans Symbols"/>
              <a:buChar char="❖"/>
            </a:pPr>
            <a:r>
              <a:rPr lang="en-GB" sz="2400">
                <a:latin typeface="Calibri"/>
                <a:ea typeface="Calibri"/>
                <a:cs typeface="Calibri"/>
                <a:sym typeface="Calibri"/>
              </a:rPr>
              <a:t>Consejo General de Colegios Oficiales de Farmacéuticos de España</a:t>
            </a:r>
            <a:endParaRPr/>
          </a:p>
          <a:p>
            <a:pPr indent="-342900" lvl="0" marL="342900" rtl="0" algn="just">
              <a:lnSpc>
                <a:spcPct val="97000"/>
              </a:lnSpc>
              <a:spcBef>
                <a:spcPts val="1000"/>
              </a:spcBef>
              <a:spcAft>
                <a:spcPts val="0"/>
              </a:spcAft>
              <a:buClr>
                <a:schemeClr val="dk1"/>
              </a:buClr>
              <a:buSzPts val="2400"/>
              <a:buFont typeface="Noto Sans Symbols"/>
              <a:buChar char="❖"/>
            </a:pPr>
            <a:r>
              <a:rPr lang="en-GB" sz="2400">
                <a:latin typeface="Calibri"/>
                <a:ea typeface="Calibri"/>
                <a:cs typeface="Calibri"/>
                <a:sym typeface="Calibri"/>
              </a:rPr>
              <a:t>International Pharmaceutical Federation (FIP)</a:t>
            </a:r>
            <a:endParaRPr/>
          </a:p>
          <a:p>
            <a:pPr indent="-342900" lvl="0" marL="342900" rtl="0" algn="just">
              <a:lnSpc>
                <a:spcPct val="97000"/>
              </a:lnSpc>
              <a:spcBef>
                <a:spcPts val="1000"/>
              </a:spcBef>
              <a:spcAft>
                <a:spcPts val="0"/>
              </a:spcAft>
              <a:buClr>
                <a:schemeClr val="dk1"/>
              </a:buClr>
              <a:buSzPts val="2400"/>
              <a:buFont typeface="Noto Sans Symbols"/>
              <a:buChar char="❖"/>
            </a:pPr>
            <a:r>
              <a:rPr lang="en-GB" sz="2400">
                <a:latin typeface="Calibri"/>
                <a:ea typeface="Calibri"/>
                <a:cs typeface="Calibri"/>
                <a:sym typeface="Calibri"/>
              </a:rPr>
              <a:t>Federación Farmacéutica Sudamericana (FEFAS)</a:t>
            </a:r>
            <a:endParaRPr/>
          </a:p>
          <a:p>
            <a:pPr indent="-342900" lvl="0" marL="342900" rtl="0" algn="just">
              <a:lnSpc>
                <a:spcPct val="97000"/>
              </a:lnSpc>
              <a:spcBef>
                <a:spcPts val="1000"/>
              </a:spcBef>
              <a:spcAft>
                <a:spcPts val="0"/>
              </a:spcAft>
              <a:buClr>
                <a:schemeClr val="dk1"/>
              </a:buClr>
              <a:buSzPts val="2400"/>
              <a:buFont typeface="Noto Sans Symbols"/>
              <a:buChar char="❖"/>
            </a:pPr>
            <a:r>
              <a:rPr lang="en-GB" sz="2400">
                <a:latin typeface="Calibri"/>
                <a:ea typeface="Calibri"/>
                <a:cs typeface="Calibri"/>
                <a:sym typeface="Calibri"/>
              </a:rPr>
              <a:t>Federación Farmacéutica Panamericana (Fepafar)</a:t>
            </a:r>
            <a:endParaRPr/>
          </a:p>
          <a:p>
            <a:pPr indent="-342900" lvl="0" marL="342900" rtl="0" algn="just">
              <a:lnSpc>
                <a:spcPct val="97000"/>
              </a:lnSpc>
              <a:spcBef>
                <a:spcPts val="1000"/>
              </a:spcBef>
              <a:spcAft>
                <a:spcPts val="0"/>
              </a:spcAft>
              <a:buClr>
                <a:schemeClr val="dk1"/>
              </a:buClr>
              <a:buSzPts val="2400"/>
              <a:buFont typeface="Noto Sans Symbols"/>
              <a:buChar char="❖"/>
            </a:pPr>
            <a:r>
              <a:rPr lang="en-GB" sz="2400">
                <a:latin typeface="Calibri"/>
                <a:ea typeface="Calibri"/>
                <a:cs typeface="Calibri"/>
                <a:sym typeface="Calibri"/>
              </a:rPr>
              <a:t>Federación Farmacéutica Centroamericana y del Caribe </a:t>
            </a:r>
            <a:endParaRPr/>
          </a:p>
          <a:p>
            <a:pPr indent="-342900" lvl="0" marL="342900" rtl="0" algn="just">
              <a:lnSpc>
                <a:spcPct val="97000"/>
              </a:lnSpc>
              <a:spcBef>
                <a:spcPts val="1000"/>
              </a:spcBef>
              <a:spcAft>
                <a:spcPts val="0"/>
              </a:spcAft>
              <a:buClr>
                <a:schemeClr val="dk1"/>
              </a:buClr>
              <a:buSzPts val="2400"/>
              <a:buFont typeface="Noto Sans Symbols"/>
              <a:buChar char="❖"/>
            </a:pPr>
            <a:r>
              <a:rPr lang="en-GB" sz="2400">
                <a:latin typeface="Calibri"/>
                <a:ea typeface="Calibri"/>
                <a:cs typeface="Calibri"/>
                <a:sym typeface="Calibri"/>
              </a:rPr>
              <a:t>Organización Panamericana de la Salud (OPS/OMS)</a:t>
            </a:r>
            <a:endParaRPr sz="24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23" name="Google Shape;223;p5"/>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24" name="Google Shape;224;p5"/>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225" name="Google Shape;22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Comité Ejecutivo</a:t>
            </a:r>
            <a:endParaRPr/>
          </a:p>
        </p:txBody>
      </p:sp>
      <p:grpSp>
        <p:nvGrpSpPr>
          <p:cNvPr id="226" name="Google Shape;226;p5"/>
          <p:cNvGrpSpPr/>
          <p:nvPr/>
        </p:nvGrpSpPr>
        <p:grpSpPr>
          <a:xfrm>
            <a:off x="-4079590" y="1071795"/>
            <a:ext cx="15375299" cy="5858998"/>
            <a:chOff x="-4917790" y="-753830"/>
            <a:chExt cx="15375299" cy="5858998"/>
          </a:xfrm>
        </p:grpSpPr>
        <p:sp>
          <p:nvSpPr>
            <p:cNvPr id="227" name="Google Shape;227;p5"/>
            <p:cNvSpPr/>
            <p:nvPr/>
          </p:nvSpPr>
          <p:spPr>
            <a:xfrm>
              <a:off x="-4917790" y="-753830"/>
              <a:ext cx="5858998" cy="5858998"/>
            </a:xfrm>
            <a:prstGeom prst="blockArc">
              <a:avLst>
                <a:gd fmla="val 18900000" name="adj1"/>
                <a:gd fmla="val 2700000" name="adj2"/>
                <a:gd fmla="val 369" name="adj3"/>
              </a:avLst>
            </a:prstGeom>
            <a:noFill/>
            <a:ln cap="flat" cmpd="sng" w="12700">
              <a:solidFill>
                <a:srgbClr val="BA612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305246" y="197811"/>
              <a:ext cx="10152263" cy="395449"/>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txBox="1"/>
            <p:nvPr/>
          </p:nvSpPr>
          <p:spPr>
            <a:xfrm>
              <a:off x="305246" y="197811"/>
              <a:ext cx="10152263"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Presidente: </a:t>
              </a:r>
              <a:r>
                <a:rPr b="0" i="0" lang="en-GB" sz="2000" u="none" cap="none" strike="noStrike">
                  <a:solidFill>
                    <a:schemeClr val="lt1"/>
                  </a:solidFill>
                  <a:latin typeface="Calibri"/>
                  <a:ea typeface="Calibri"/>
                  <a:cs typeface="Calibri"/>
                  <a:sym typeface="Calibri"/>
                </a:rPr>
                <a:t>Dr. Eduardo Savio, Uruguay</a:t>
              </a:r>
              <a:endParaRPr/>
            </a:p>
          </p:txBody>
        </p:sp>
        <p:sp>
          <p:nvSpPr>
            <p:cNvPr id="230" name="Google Shape;230;p5"/>
            <p:cNvSpPr/>
            <p:nvPr/>
          </p:nvSpPr>
          <p:spPr>
            <a:xfrm>
              <a:off x="58090" y="148380"/>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663361" y="791334"/>
              <a:ext cx="9794148" cy="395449"/>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txBox="1"/>
            <p:nvPr/>
          </p:nvSpPr>
          <p:spPr>
            <a:xfrm>
              <a:off x="663361" y="791334"/>
              <a:ext cx="9794148"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Vicepresidente: </a:t>
              </a:r>
              <a:r>
                <a:rPr b="0" i="0" lang="en-GB" sz="2000" u="none" cap="none" strike="noStrike">
                  <a:solidFill>
                    <a:schemeClr val="lt1"/>
                  </a:solidFill>
                  <a:latin typeface="Calibri"/>
                  <a:ea typeface="Calibri"/>
                  <a:cs typeface="Calibri"/>
                  <a:sym typeface="Calibri"/>
                </a:rPr>
                <a:t>Dra. Magaly Rodríguez de Bittner, Estados Unidos</a:t>
              </a:r>
              <a:endParaRPr/>
            </a:p>
          </p:txBody>
        </p:sp>
        <p:sp>
          <p:nvSpPr>
            <p:cNvPr id="233" name="Google Shape;233;p5"/>
            <p:cNvSpPr/>
            <p:nvPr/>
          </p:nvSpPr>
          <p:spPr>
            <a:xfrm>
              <a:off x="416205" y="741903"/>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859606" y="1384421"/>
              <a:ext cx="9597902" cy="395449"/>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txBox="1"/>
            <p:nvPr/>
          </p:nvSpPr>
          <p:spPr>
            <a:xfrm>
              <a:off x="859606" y="1384421"/>
              <a:ext cx="9597902"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Tesorera: </a:t>
              </a:r>
              <a:r>
                <a:rPr b="0" i="0" lang="en-GB" sz="2000" u="none" cap="none" strike="noStrike">
                  <a:solidFill>
                    <a:schemeClr val="lt1"/>
                  </a:solidFill>
                  <a:latin typeface="Calibri"/>
                  <a:ea typeface="Calibri"/>
                  <a:cs typeface="Calibri"/>
                  <a:sym typeface="Calibri"/>
                </a:rPr>
                <a:t>Q.F. Yolanda Zapata, Ecuador </a:t>
              </a:r>
              <a:endParaRPr/>
            </a:p>
          </p:txBody>
        </p:sp>
        <p:sp>
          <p:nvSpPr>
            <p:cNvPr id="236" name="Google Shape;236;p5"/>
            <p:cNvSpPr/>
            <p:nvPr/>
          </p:nvSpPr>
          <p:spPr>
            <a:xfrm>
              <a:off x="612450" y="1334990"/>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922266" y="1977944"/>
              <a:ext cx="9535243" cy="395449"/>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txBox="1"/>
            <p:nvPr/>
          </p:nvSpPr>
          <p:spPr>
            <a:xfrm>
              <a:off x="922266" y="1977944"/>
              <a:ext cx="9535243"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Directora de Práctica Farmacéutico: </a:t>
              </a:r>
              <a:r>
                <a:rPr b="0" i="0" lang="en-GB" sz="2000" u="none" cap="none" strike="noStrike">
                  <a:solidFill>
                    <a:schemeClr val="lt1"/>
                  </a:solidFill>
                  <a:latin typeface="Calibri"/>
                  <a:ea typeface="Calibri"/>
                  <a:cs typeface="Calibri"/>
                  <a:sym typeface="Calibri"/>
                </a:rPr>
                <a:t>Dra. Nuria Montero, Costa Rica</a:t>
              </a:r>
              <a:endParaRPr/>
            </a:p>
          </p:txBody>
        </p:sp>
        <p:sp>
          <p:nvSpPr>
            <p:cNvPr id="239" name="Google Shape;239;p5"/>
            <p:cNvSpPr/>
            <p:nvPr/>
          </p:nvSpPr>
          <p:spPr>
            <a:xfrm>
              <a:off x="675110" y="1928513"/>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859606" y="2571466"/>
              <a:ext cx="9597902" cy="395449"/>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txBox="1"/>
            <p:nvPr/>
          </p:nvSpPr>
          <p:spPr>
            <a:xfrm>
              <a:off x="859606" y="2571466"/>
              <a:ext cx="9597902"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Director de Educación Farmacéutica: </a:t>
              </a:r>
              <a:r>
                <a:rPr b="0" i="0" lang="en-GB" sz="2000" u="none" cap="none" strike="noStrike">
                  <a:solidFill>
                    <a:schemeClr val="lt1"/>
                  </a:solidFill>
                  <a:latin typeface="Calibri"/>
                  <a:ea typeface="Calibri"/>
                  <a:cs typeface="Calibri"/>
                  <a:sym typeface="Calibri"/>
                </a:rPr>
                <a:t>Dr. William Peres, Brasil </a:t>
              </a:r>
              <a:endParaRPr/>
            </a:p>
          </p:txBody>
        </p:sp>
        <p:sp>
          <p:nvSpPr>
            <p:cNvPr id="242" name="Google Shape;242;p5"/>
            <p:cNvSpPr/>
            <p:nvPr/>
          </p:nvSpPr>
          <p:spPr>
            <a:xfrm>
              <a:off x="612450" y="2522035"/>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663361" y="3164554"/>
              <a:ext cx="9794148" cy="395449"/>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txBox="1"/>
            <p:nvPr/>
          </p:nvSpPr>
          <p:spPr>
            <a:xfrm>
              <a:off x="663361" y="3164554"/>
              <a:ext cx="9794148"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Secretaría Profesional: </a:t>
              </a:r>
              <a:r>
                <a:rPr b="0" i="0" lang="en-GB" sz="2000" u="none" cap="none" strike="noStrike">
                  <a:solidFill>
                    <a:schemeClr val="lt1"/>
                  </a:solidFill>
                  <a:latin typeface="Calibri"/>
                  <a:ea typeface="Calibri"/>
                  <a:cs typeface="Calibri"/>
                  <a:sym typeface="Calibri"/>
                </a:rPr>
                <a:t>Dra. Yajaira Quesada, Costa Rica.</a:t>
              </a:r>
              <a:endParaRPr/>
            </a:p>
          </p:txBody>
        </p:sp>
        <p:sp>
          <p:nvSpPr>
            <p:cNvPr id="245" name="Google Shape;245;p5"/>
            <p:cNvSpPr/>
            <p:nvPr/>
          </p:nvSpPr>
          <p:spPr>
            <a:xfrm>
              <a:off x="416205" y="3115122"/>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305246" y="3758076"/>
              <a:ext cx="10152263" cy="395449"/>
            </a:xfrm>
            <a:prstGeom prst="rect">
              <a:avLst/>
            </a:prstGeom>
            <a:solidFill>
              <a:schemeClr val="accent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txBox="1"/>
            <p:nvPr/>
          </p:nvSpPr>
          <p:spPr>
            <a:xfrm>
              <a:off x="305246" y="3758076"/>
              <a:ext cx="10152263" cy="395449"/>
            </a:xfrm>
            <a:prstGeom prst="rect">
              <a:avLst/>
            </a:prstGeom>
            <a:noFill/>
            <a:ln>
              <a:noFill/>
            </a:ln>
          </p:spPr>
          <p:txBody>
            <a:bodyPr anchorCtr="0" anchor="ctr" bIns="50800" lIns="313875" spcFirstLastPara="1" rIns="50800" wrap="square" tIns="50800">
              <a:noAutofit/>
            </a:bodyPr>
            <a:lstStyle/>
            <a:p>
              <a:pPr indent="0" lvl="0" marL="0" marR="0" rtl="0" algn="l">
                <a:lnSpc>
                  <a:spcPct val="90000"/>
                </a:lnSpc>
                <a:spcBef>
                  <a:spcPts val="0"/>
                </a:spcBef>
                <a:spcAft>
                  <a:spcPts val="0"/>
                </a:spcAft>
                <a:buClr>
                  <a:schemeClr val="lt1"/>
                </a:buClr>
                <a:buSzPts val="2000"/>
                <a:buFont typeface="Calibri"/>
                <a:buNone/>
              </a:pPr>
              <a:r>
                <a:rPr b="1" i="0" lang="en-GB" sz="2000" u="none" cap="none" strike="noStrike">
                  <a:solidFill>
                    <a:schemeClr val="lt1"/>
                  </a:solidFill>
                  <a:latin typeface="Calibri"/>
                  <a:ea typeface="Calibri"/>
                  <a:cs typeface="Calibri"/>
                  <a:sym typeface="Calibri"/>
                </a:rPr>
                <a:t>Enlace con FIP: </a:t>
              </a:r>
              <a:r>
                <a:rPr b="0" i="0" lang="en-GB" sz="2000" u="none" cap="none" strike="noStrike">
                  <a:solidFill>
                    <a:schemeClr val="lt1"/>
                  </a:solidFill>
                  <a:latin typeface="Calibri"/>
                  <a:ea typeface="Calibri"/>
                  <a:cs typeface="Calibri"/>
                  <a:sym typeface="Calibri"/>
                </a:rPr>
                <a:t> Q.F. Carlos Lacava, Uruguay.</a:t>
              </a:r>
              <a:endParaRPr/>
            </a:p>
          </p:txBody>
        </p:sp>
        <p:sp>
          <p:nvSpPr>
            <p:cNvPr id="248" name="Google Shape;248;p5"/>
            <p:cNvSpPr/>
            <p:nvPr/>
          </p:nvSpPr>
          <p:spPr>
            <a:xfrm>
              <a:off x="58090" y="3708645"/>
              <a:ext cx="494311" cy="494311"/>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54" name="Google Shape;254;p6"/>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55" name="Google Shape;255;p6"/>
          <p:cNvPicPr preferRelativeResize="0"/>
          <p:nvPr/>
        </p:nvPicPr>
        <p:blipFill rotWithShape="1">
          <a:blip r:embed="rId5">
            <a:alphaModFix/>
          </a:blip>
          <a:srcRect b="0" l="0" r="0" t="0"/>
          <a:stretch/>
        </p:blipFill>
        <p:spPr>
          <a:xfrm>
            <a:off x="1" y="93639"/>
            <a:ext cx="2434106" cy="1886432"/>
          </a:xfrm>
          <a:prstGeom prst="rect">
            <a:avLst/>
          </a:prstGeom>
          <a:noFill/>
          <a:ln>
            <a:noFill/>
          </a:ln>
        </p:spPr>
      </p:pic>
      <p:pic>
        <p:nvPicPr>
          <p:cNvPr id="256" name="Google Shape;256;p6"/>
          <p:cNvPicPr preferRelativeResize="0"/>
          <p:nvPr/>
        </p:nvPicPr>
        <p:blipFill rotWithShape="1">
          <a:blip r:embed="rId6">
            <a:alphaModFix/>
          </a:blip>
          <a:srcRect b="20751" l="3896" r="30892" t="22722"/>
          <a:stretch/>
        </p:blipFill>
        <p:spPr>
          <a:xfrm>
            <a:off x="1416677" y="530792"/>
            <a:ext cx="8989453" cy="58441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62" name="Google Shape;262;p7"/>
          <p:cNvPicPr preferRelativeResize="0"/>
          <p:nvPr/>
        </p:nvPicPr>
        <p:blipFill rotWithShape="1">
          <a:blip r:embed="rId4">
            <a:alphaModFix/>
          </a:blip>
          <a:srcRect b="0" l="0" r="0" t="0"/>
          <a:stretch/>
        </p:blipFill>
        <p:spPr>
          <a:xfrm>
            <a:off x="10406130" y="0"/>
            <a:ext cx="1785870" cy="1471412"/>
          </a:xfrm>
          <a:prstGeom prst="rect">
            <a:avLst/>
          </a:prstGeom>
          <a:noFill/>
          <a:ln>
            <a:noFill/>
          </a:ln>
        </p:spPr>
      </p:pic>
      <p:pic>
        <p:nvPicPr>
          <p:cNvPr id="263" name="Google Shape;263;p7"/>
          <p:cNvPicPr preferRelativeResize="0"/>
          <p:nvPr/>
        </p:nvPicPr>
        <p:blipFill rotWithShape="1">
          <a:blip r:embed="rId5">
            <a:alphaModFix/>
          </a:blip>
          <a:srcRect b="0" l="0" r="0" t="0"/>
          <a:stretch/>
        </p:blipFill>
        <p:spPr>
          <a:xfrm>
            <a:off x="1" y="93639"/>
            <a:ext cx="2434106" cy="1886432"/>
          </a:xfrm>
          <a:prstGeom prst="rect">
            <a:avLst/>
          </a:prstGeom>
          <a:noFill/>
          <a:ln>
            <a:noFill/>
          </a:ln>
        </p:spPr>
      </p:pic>
      <p:sp>
        <p:nvSpPr>
          <p:cNvPr id="264" name="Google Shape;264;p7"/>
          <p:cNvSpPr txBox="1"/>
          <p:nvPr>
            <p:ph type="title"/>
          </p:nvPr>
        </p:nvSpPr>
        <p:spPr>
          <a:xfrm>
            <a:off x="0" y="365125"/>
            <a:ext cx="11353800" cy="119992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br>
              <a:rPr lang="en-GB" sz="4400"/>
            </a:br>
            <a:br>
              <a:rPr lang="en-GB" sz="4400"/>
            </a:br>
            <a:r>
              <a:rPr b="1" lang="en-GB" sz="4400"/>
              <a:t>Proceso de integración hacia UNA FIP</a:t>
            </a:r>
            <a:r>
              <a:rPr b="1" lang="en-GB" sz="3600"/>
              <a:t> </a:t>
            </a:r>
            <a:br>
              <a:rPr b="1" lang="en-GB" sz="4400"/>
            </a:br>
            <a:br>
              <a:rPr lang="en-GB" sz="4400"/>
            </a:br>
            <a:br>
              <a:rPr lang="en-GB" sz="3600"/>
            </a:br>
            <a:endParaRPr sz="3600"/>
          </a:p>
        </p:txBody>
      </p:sp>
      <p:sp>
        <p:nvSpPr>
          <p:cNvPr id="265" name="Google Shape;26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Resolución de la Asamblea General de agosto (Montevideo, 2019)</a:t>
            </a:r>
            <a:endParaRPr/>
          </a:p>
          <a:p>
            <a:pPr indent="-228600" lvl="0" marL="228600" rtl="0" algn="l">
              <a:lnSpc>
                <a:spcPct val="90000"/>
              </a:lnSpc>
              <a:spcBef>
                <a:spcPts val="1000"/>
              </a:spcBef>
              <a:spcAft>
                <a:spcPts val="0"/>
              </a:spcAft>
              <a:buClr>
                <a:schemeClr val="dk1"/>
              </a:buClr>
              <a:buSzPts val="2800"/>
              <a:buChar char="•"/>
            </a:pPr>
            <a:r>
              <a:rPr lang="en-GB"/>
              <a:t>Consulta del Bureau de la FIP a todos los Foros y respuesta del Comité Ejecutivo (junio, 2020)</a:t>
            </a:r>
            <a:endParaRPr/>
          </a:p>
          <a:p>
            <a:pPr indent="-228600" lvl="0" marL="228600" rtl="0" algn="l">
              <a:lnSpc>
                <a:spcPct val="90000"/>
              </a:lnSpc>
              <a:spcBef>
                <a:spcPts val="1000"/>
              </a:spcBef>
              <a:spcAft>
                <a:spcPts val="0"/>
              </a:spcAft>
              <a:buClr>
                <a:schemeClr val="dk1"/>
              </a:buClr>
              <a:buSzPts val="2800"/>
              <a:buChar char="•"/>
            </a:pPr>
            <a:r>
              <a:rPr lang="en-GB"/>
              <a:t>Reunión del Foro en Congreso Virtual de FIP (setiembre)</a:t>
            </a:r>
            <a:endParaRPr/>
          </a:p>
          <a:p>
            <a:pPr indent="-228600" lvl="0" marL="228600" rtl="0" algn="l">
              <a:lnSpc>
                <a:spcPct val="90000"/>
              </a:lnSpc>
              <a:spcBef>
                <a:spcPts val="1000"/>
              </a:spcBef>
              <a:spcAft>
                <a:spcPts val="0"/>
              </a:spcAft>
              <a:buClr>
                <a:schemeClr val="dk1"/>
              </a:buClr>
              <a:buSzPts val="2800"/>
              <a:buChar char="•"/>
            </a:pPr>
            <a:r>
              <a:rPr lang="en-GB"/>
              <a:t>Reunión de todos los Foros en Congreso Virtual de FIP (setiembre)</a:t>
            </a:r>
            <a:endParaRPr/>
          </a:p>
          <a:p>
            <a:pPr indent="-228600" lvl="0" marL="228600" rtl="0" algn="l">
              <a:lnSpc>
                <a:spcPct val="90000"/>
              </a:lnSpc>
              <a:spcBef>
                <a:spcPts val="1000"/>
              </a:spcBef>
              <a:spcAft>
                <a:spcPts val="0"/>
              </a:spcAft>
              <a:buClr>
                <a:schemeClr val="dk1"/>
              </a:buClr>
              <a:buSzPts val="2800"/>
              <a:buChar char="•"/>
            </a:pPr>
            <a:r>
              <a:rPr lang="en-GB"/>
              <a:t> Consideración y propuesta del Bureau de FIP al Council (setiembre)</a:t>
            </a:r>
            <a:endParaRPr/>
          </a:p>
          <a:p>
            <a:pPr indent="-228600" lvl="0" marL="228600" rtl="0" algn="l">
              <a:lnSpc>
                <a:spcPct val="90000"/>
              </a:lnSpc>
              <a:spcBef>
                <a:spcPts val="1000"/>
              </a:spcBef>
              <a:spcAft>
                <a:spcPts val="0"/>
              </a:spcAft>
              <a:buClr>
                <a:schemeClr val="dk1"/>
              </a:buClr>
              <a:buSzPts val="2800"/>
              <a:buChar char="•"/>
            </a:pPr>
            <a:r>
              <a:rPr lang="en-GB"/>
              <a:t>Aprobación por el Council de FIP de la integración de los Foros como parte de la estructura de FIP (ONE FIP) (setiembre)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8"/>
          <p:cNvSpPr txBox="1"/>
          <p:nvPr>
            <p:ph type="ctrTitle"/>
          </p:nvPr>
        </p:nvSpPr>
        <p:spPr>
          <a:xfrm>
            <a:off x="3360000" y="460808"/>
            <a:ext cx="8538313" cy="120699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Calibri"/>
              <a:buNone/>
            </a:pPr>
            <a:br>
              <a:rPr lang="en-GB" sz="2800">
                <a:solidFill>
                  <a:schemeClr val="dk2"/>
                </a:solidFill>
                <a:latin typeface="Calibri"/>
                <a:ea typeface="Calibri"/>
                <a:cs typeface="Calibri"/>
                <a:sym typeface="Calibri"/>
              </a:rPr>
            </a:br>
            <a:r>
              <a:rPr b="1" lang="en-GB" sz="3600">
                <a:solidFill>
                  <a:schemeClr val="dk2"/>
                </a:solidFill>
                <a:latin typeface="Calibri"/>
                <a:ea typeface="Calibri"/>
                <a:cs typeface="Calibri"/>
                <a:sym typeface="Calibri"/>
              </a:rPr>
              <a:t>Devolución del  </a:t>
            </a:r>
            <a:br>
              <a:rPr b="1" lang="en-GB" sz="3600">
                <a:solidFill>
                  <a:schemeClr val="dk2"/>
                </a:solidFill>
                <a:latin typeface="Calibri"/>
                <a:ea typeface="Calibri"/>
                <a:cs typeface="Calibri"/>
                <a:sym typeface="Calibri"/>
              </a:rPr>
            </a:br>
            <a:r>
              <a:rPr b="1" lang="en-GB" sz="3600">
                <a:solidFill>
                  <a:schemeClr val="dk2"/>
                </a:solidFill>
                <a:latin typeface="Calibri"/>
                <a:ea typeface="Calibri"/>
                <a:cs typeface="Calibri"/>
                <a:sym typeface="Calibri"/>
              </a:rPr>
              <a:t>Foro Farmacéutico de las Américas</a:t>
            </a:r>
            <a:endParaRPr b="1" sz="36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9"/>
          <p:cNvSpPr/>
          <p:nvPr/>
        </p:nvSpPr>
        <p:spPr>
          <a:xfrm>
            <a:off x="-68826" y="5132439"/>
            <a:ext cx="12545961" cy="180913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6" name="Google Shape;276;p9"/>
          <p:cNvSpPr txBox="1"/>
          <p:nvPr>
            <p:ph type="title"/>
          </p:nvPr>
        </p:nvSpPr>
        <p:spPr>
          <a:xfrm>
            <a:off x="767642" y="622294"/>
            <a:ext cx="10656000" cy="432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GB"/>
              <a:t>Preocupaciones de la propuesta de integración y como FIP planea manejarlas</a:t>
            </a:r>
            <a:endParaRPr/>
          </a:p>
        </p:txBody>
      </p:sp>
      <p:sp>
        <p:nvSpPr>
          <p:cNvPr id="277" name="Google Shape;277;p9"/>
          <p:cNvSpPr txBox="1"/>
          <p:nvPr>
            <p:ph idx="1" type="body"/>
          </p:nvPr>
        </p:nvSpPr>
        <p:spPr>
          <a:xfrm>
            <a:off x="767641" y="1437000"/>
            <a:ext cx="11198217" cy="39840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00000"/>
              </a:lnSpc>
              <a:spcBef>
                <a:spcPts val="0"/>
              </a:spcBef>
              <a:spcAft>
                <a:spcPts val="0"/>
              </a:spcAft>
              <a:buClr>
                <a:schemeClr val="dk1"/>
              </a:buClr>
              <a:buSzPct val="100000"/>
              <a:buNone/>
            </a:pPr>
            <a:r>
              <a:rPr b="1" lang="en-GB" sz="2000"/>
              <a:t>ExCo and Reunión de 2019</a:t>
            </a:r>
            <a:endParaRPr/>
          </a:p>
          <a:p>
            <a:pPr indent="-228600" lvl="0" marL="228600" rtl="0" algn="l">
              <a:lnSpc>
                <a:spcPct val="100000"/>
              </a:lnSpc>
              <a:spcBef>
                <a:spcPts val="1600"/>
              </a:spcBef>
              <a:spcAft>
                <a:spcPts val="0"/>
              </a:spcAft>
              <a:buClr>
                <a:schemeClr val="dk1"/>
              </a:buClr>
              <a:buSzPct val="100000"/>
              <a:buChar char="•"/>
            </a:pPr>
            <a:r>
              <a:rPr lang="en-GB" sz="2000"/>
              <a:t>FFA tiene sus estatutos propios. SE planteo la necesidad de saber cuales serían los estatutos communes que tendrían todos los Foros, y se destacó la importancia de contra con fexibilidada para manejar las diferencias regionals.</a:t>
            </a:r>
            <a:endParaRPr/>
          </a:p>
          <a:p>
            <a:pPr indent="-228600" lvl="1" marL="685800" rtl="0" algn="l">
              <a:lnSpc>
                <a:spcPct val="100000"/>
              </a:lnSpc>
              <a:spcBef>
                <a:spcPts val="1100"/>
              </a:spcBef>
              <a:spcAft>
                <a:spcPts val="0"/>
              </a:spcAft>
              <a:buClr>
                <a:schemeClr val="accent1"/>
              </a:buClr>
              <a:buSzPct val="100000"/>
              <a:buChar char="•"/>
            </a:pPr>
            <a:r>
              <a:rPr lang="en-GB" sz="2400">
                <a:solidFill>
                  <a:schemeClr val="accent1"/>
                </a:solidFill>
              </a:rPr>
              <a:t>El fundamento de disponer de estatutos communes es que FIP requiere relacionarse de manera igualitaria con todas las regiones. Por lo tanto, los aspectos claves de los estatutos deberían ser los mismos. Pero existe margen para contemplar elementos específicos de cada region. </a:t>
            </a:r>
            <a:endParaRPr/>
          </a:p>
          <a:p>
            <a:pPr indent="-228600" lvl="0" marL="228600" rtl="0" algn="l">
              <a:lnSpc>
                <a:spcPct val="100000"/>
              </a:lnSpc>
              <a:spcBef>
                <a:spcPts val="1600"/>
              </a:spcBef>
              <a:spcAft>
                <a:spcPts val="0"/>
              </a:spcAft>
              <a:buClr>
                <a:schemeClr val="dk1"/>
              </a:buClr>
              <a:buSzPct val="100000"/>
              <a:buChar char="•"/>
            </a:pPr>
            <a:r>
              <a:rPr lang="en-GB" sz="2000"/>
              <a:t>El FFA consultó sobre el proceso de aprobación del plan de acción anual, en un modelo integrado (sería</a:t>
            </a:r>
            <a:r>
              <a:rPr i="0" lang="en-GB" sz="2000"/>
              <a:t> necesario que fuse aprobado por el Bureau?) </a:t>
            </a:r>
            <a:endParaRPr/>
          </a:p>
          <a:p>
            <a:pPr indent="-228600" lvl="0" marL="228600" rtl="0" algn="l">
              <a:lnSpc>
                <a:spcPct val="100000"/>
              </a:lnSpc>
              <a:spcBef>
                <a:spcPts val="1600"/>
              </a:spcBef>
              <a:spcAft>
                <a:spcPts val="0"/>
              </a:spcAft>
              <a:buClr>
                <a:schemeClr val="accent1"/>
              </a:buClr>
              <a:buSzPct val="100000"/>
              <a:buChar char="•"/>
            </a:pPr>
            <a:r>
              <a:rPr lang="en-GB" sz="2600">
                <a:solidFill>
                  <a:schemeClr val="accent1"/>
                </a:solidFill>
              </a:rPr>
              <a:t>Al igual que las Secciones de FIP, los Foros tendrían autonomía para aprobar sus propios planes de accción,As with the FIP Sections, the Forums , pero tendrían que estar informados de las prioridades de FIP así como de la Organización Mundial de la Salu</a:t>
            </a:r>
            <a:r>
              <a:rPr lang="en-GB" sz="1733">
                <a:solidFill>
                  <a:schemeClr val="accent1"/>
                </a:solidFill>
              </a:rPr>
              <a:t>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2020-10-21T00:39:49Z</dcterms:created>
  <dc:creator>Nuria Montero</dc:creator>
</cp:coreProperties>
</file>