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8" r:id="rId4"/>
    <p:sldId id="319" r:id="rId5"/>
    <p:sldId id="317" r:id="rId6"/>
    <p:sldId id="276" r:id="rId7"/>
    <p:sldId id="330" r:id="rId8"/>
    <p:sldId id="331" r:id="rId9"/>
    <p:sldId id="332" r:id="rId10"/>
    <p:sldId id="333" r:id="rId11"/>
    <p:sldId id="33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AF114-F8C5-45B9-8E49-D98D9C7D1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89BCC-3F1D-45F0-8635-B2C9C84F2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7A1F5-E7B6-44EC-BCFE-0D9009B8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156F42-3C1D-4CEC-BA23-AEB8D29F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5E59EC-A2F2-4F46-9378-1BF05BD8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3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C4C4A-D582-4D89-AEC1-A8C53231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D3E264-39F3-453B-A338-859B7E7EF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4F4834-0747-4993-9D23-88A7D79E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FED5FC-A607-4EE7-BF55-680B79F4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27C71-3732-4F3C-83B4-B1966C55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8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BD62DB-5252-4B64-95B6-FF9FA4E16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5D0016-C3C0-4F14-99D1-E9ABF7034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457DB-6CCA-4B65-B721-C0D722B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5D106B-451C-4BF6-8E42-4D75E2C8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73F1A-36E1-44FF-A2E0-C9C1229E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346A-7F41-4C7A-9FF7-013B8B59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74F52-B97D-48AE-AA29-08D91EAF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6232A-A39C-4D2C-BE85-DD44EE59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6AE21-D276-45A0-AEB5-633C1A25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ED59FF-17C2-4734-923D-F6CD2D74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F7174-0D1E-4098-AE80-3BDDD0F5B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60121-D320-4E2B-8508-1EA1B18F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B8BCF-399A-45A1-AC09-ADB615F0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1F0102-8CB0-41FA-8F41-0E2408AD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22B0CF-DA54-4DB5-98B2-454F0301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FF607-A61C-43B6-9DE8-7B106AD0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F33C9F-6344-4DE1-83EC-12576ADC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E9AE06-2D02-4303-840A-38F5E9EEC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8408F3-DB94-4A2C-8C82-FDC7FB3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D545E-8CE4-4F8D-BF9D-AA802A81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2F75C-CEAF-428E-BBF6-3AA222E5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CF7B7-F8C2-4B4E-A6E4-2123F9C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43CF3F-A1A2-4902-A1CA-742115A1F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4B8DF-AB84-49C9-8B53-5768161C3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D9E770-8D95-4D82-9CCE-60D6D73B1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3EE379-75C4-4652-9797-F6AE89F89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FCD985-F27B-47B1-9E31-798ABDEA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A7BF2C-6D84-488C-82DE-C4EE28D4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A063B9-8D0E-4DF7-B882-F61A2BE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45E5D-7279-4FEF-9EDA-02F71D5B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B69464-53AE-4799-A8A1-F9FCC22A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9A861D-8B73-4996-96D6-4F44F44C2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31BC08-A626-4C50-9358-9131DFA3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1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CAE998-24D1-4A53-BAF1-6EA807778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766C9-7969-4EBD-8229-DB8849EC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C59211-5D0A-4D4B-BD10-A4A4C962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4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1D40C-E9E8-4370-9D94-49F10BE2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E6593-468A-446E-A60B-A56DB594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60C4AC-1172-459E-8B24-374E9E29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74308F-CA23-429F-BAFB-DEEC0856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BD53D-3CEE-4DC9-8806-C0108DFB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4E1B5-C7FA-43B9-AA03-88EE94F8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9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64264-C1A6-46B2-85C5-7100EC8E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AC1DB4-B273-4A7B-8CF3-DAC510D3C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114205-82DA-4C5E-B296-038EDF926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D5F1D0-B7B3-46A2-8F74-3B304018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3030C-7504-4B3B-97E7-0C2AA68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021D66-0B3B-4A50-BD23-352EB1D1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79F73-ECB0-4771-B72B-CD271E8F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B28AD-F8A6-43B1-9DD3-369E22C5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95D238-A1E2-4E1A-9C42-D8878805A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09440-1256-48CF-8E47-4C3FC2DFFE08}" type="datetimeFigureOut">
              <a:rPr lang="en-US" smtClean="0"/>
              <a:t>11/18/22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0C3380-ECB3-4D76-85DC-6629F3AEE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B3213-73AC-477C-A82A-E6F56F7CC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6FDC-79EF-458F-B4AB-C710C9941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A04AF1C-F2FE-44E6-AB38-FB950E5D8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96" y="-680036"/>
            <a:ext cx="10560675" cy="2387600"/>
          </a:xfrm>
        </p:spPr>
        <p:txBody>
          <a:bodyPr>
            <a:normAutofit/>
          </a:bodyPr>
          <a:lstStyle/>
          <a:p>
            <a:r>
              <a:rPr lang="es-CR" sz="4400" dirty="0"/>
              <a:t>Foro Farmacéutico de las Américas</a:t>
            </a:r>
            <a:br>
              <a:rPr lang="es-CR" sz="5000" dirty="0"/>
            </a:br>
            <a:r>
              <a:rPr lang="es-CR" sz="4000" dirty="0"/>
              <a:t>Asamblea General Ordinaria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111410C-D0EE-4A16-AAA4-4003BBA0B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12185"/>
            <a:ext cx="9144000" cy="1655762"/>
          </a:xfrm>
        </p:spPr>
        <p:txBody>
          <a:bodyPr>
            <a:noAutofit/>
          </a:bodyPr>
          <a:lstStyle/>
          <a:p>
            <a:r>
              <a:rPr lang="en-US" sz="3600" b="1" dirty="0"/>
              <a:t>Informe de </a:t>
            </a:r>
            <a:r>
              <a:rPr lang="en-US" sz="3600" b="1" dirty="0" err="1"/>
              <a:t>Actividades</a:t>
            </a:r>
            <a:r>
              <a:rPr lang="en-US" sz="3600" b="1" dirty="0"/>
              <a:t> de la </a:t>
            </a:r>
            <a:br>
              <a:rPr lang="en-US" sz="3600" b="1" dirty="0"/>
            </a:br>
            <a:r>
              <a:rPr lang="en-US" sz="3600" b="1" dirty="0"/>
              <a:t>Vice-</a:t>
            </a:r>
            <a:r>
              <a:rPr lang="en-US" sz="3600" b="1" dirty="0" err="1"/>
              <a:t>Presidenta</a:t>
            </a:r>
            <a:br>
              <a:rPr lang="en-US" sz="3600" b="1" dirty="0"/>
            </a:br>
            <a:r>
              <a:rPr lang="en-US" sz="3600" b="1" dirty="0"/>
              <a:t>FFA</a:t>
            </a:r>
            <a:br>
              <a:rPr lang="en-US" sz="3600" b="1" dirty="0"/>
            </a:br>
            <a:r>
              <a:rPr lang="en-US" sz="3600" b="1" dirty="0"/>
              <a:t>2021-2022</a:t>
            </a:r>
            <a:endParaRPr lang="es-CR" sz="36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3D3437-0DB1-4959-8B32-BAFB07CBA938}"/>
              </a:ext>
            </a:extLst>
          </p:cNvPr>
          <p:cNvSpPr txBox="1"/>
          <p:nvPr/>
        </p:nvSpPr>
        <p:spPr>
          <a:xfrm>
            <a:off x="3949314" y="5900031"/>
            <a:ext cx="681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400" dirty="0"/>
              <a:t>19 de noviembre de 2022</a:t>
            </a:r>
          </a:p>
        </p:txBody>
      </p:sp>
    </p:spTree>
    <p:extLst>
      <p:ext uri="{BB962C8B-B14F-4D97-AF65-F5344CB8AC3E}">
        <p14:creationId xmlns:p14="http://schemas.microsoft.com/office/powerpoint/2010/main" val="87281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23C7-7881-57F2-FEA3-51C65B6D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Especificos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7C2F-178A-6998-0D7F-309BA8D8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29" y="1516566"/>
            <a:ext cx="10894741" cy="46603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</a:rPr>
              <a:t>1.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Evaluar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estado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situación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EIP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carreras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Farmacia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los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países</a:t>
            </a:r>
            <a:r>
              <a:rPr lang="en-US" dirty="0">
                <a:effectLst/>
                <a:latin typeface="Times New Roman" panose="02020603050405020304" pitchFamily="18" charset="0"/>
              </a:rPr>
              <a:t> de 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Región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Américas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utilizando</a:t>
            </a:r>
            <a:r>
              <a:rPr lang="en-US" dirty="0">
                <a:effectLst/>
                <a:latin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información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disponible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propuesta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por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</a:rPr>
              <a:t> Grupo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Trabajo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Educación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Interprofesional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CPEF. 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</a:rPr>
              <a:t>2.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Desarrollar</a:t>
            </a:r>
            <a:r>
              <a:rPr lang="en-US" dirty="0">
                <a:effectLst/>
                <a:latin typeface="Times New Roman" panose="02020603050405020304" pitchFamily="18" charset="0"/>
              </a:rPr>
              <a:t> un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repositorio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recursos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dirigido</a:t>
            </a:r>
            <a:r>
              <a:rPr lang="en-US" dirty="0">
                <a:effectLst/>
                <a:latin typeface="Times New Roman" panose="02020603050405020304" pitchFamily="18" charset="0"/>
              </a:rPr>
              <a:t> 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docentes</a:t>
            </a:r>
            <a:r>
              <a:rPr lang="en-US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autoridades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universitarias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carreras</a:t>
            </a:r>
            <a:r>
              <a:rPr lang="en-US" dirty="0">
                <a:effectLst/>
                <a:latin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escuelas</a:t>
            </a:r>
            <a:r>
              <a:rPr lang="en-US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facultades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Farmacia</a:t>
            </a:r>
            <a:r>
              <a:rPr lang="en-US" dirty="0">
                <a:effectLst/>
                <a:latin typeface="Times New Roman" panose="02020603050405020304" pitchFamily="18" charset="0"/>
              </a:rPr>
              <a:t> que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sirva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como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herramienta</a:t>
            </a:r>
            <a:r>
              <a:rPr lang="en-US" dirty="0">
                <a:effectLst/>
                <a:latin typeface="Times New Roman" panose="02020603050405020304" pitchFamily="18" charset="0"/>
              </a:rPr>
              <a:t> para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diseñar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estrategias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implementación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EIP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según</a:t>
            </a:r>
            <a:r>
              <a:rPr lang="en-US" dirty="0">
                <a:effectLst/>
                <a:latin typeface="Times New Roman" panose="02020603050405020304" pitchFamily="18" charset="0"/>
              </a:rPr>
              <a:t>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realidad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cada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país</a:t>
            </a:r>
            <a:r>
              <a:rPr lang="en-US" dirty="0">
                <a:effectLst/>
                <a:latin typeface="Times New Roman" panose="02020603050405020304" pitchFamily="18" charset="0"/>
              </a:rPr>
              <a:t>. </a:t>
            </a:r>
          </a:p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</a:rPr>
              <a:t>3.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Desarrollar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una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propuesta</a:t>
            </a:r>
            <a:r>
              <a:rPr lang="en-US" dirty="0">
                <a:effectLst/>
                <a:latin typeface="Times New Roman" panose="02020603050405020304" pitchFamily="18" charset="0"/>
              </a:rPr>
              <a:t> para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implementación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o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mejora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EIP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carreras</a:t>
            </a:r>
            <a:r>
              <a:rPr lang="en-US" dirty="0">
                <a:effectLst/>
                <a:latin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escuelas</a:t>
            </a:r>
            <a:r>
              <a:rPr lang="en-US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facultades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Farmacia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Región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Américas</a:t>
            </a:r>
            <a:r>
              <a:rPr lang="en-US" dirty="0"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9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5DD38B-FF7E-9C10-97C3-14ECE5E03B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Gracias</a:t>
            </a:r>
            <a:br>
              <a:rPr lang="en-US" dirty="0"/>
            </a:br>
            <a:r>
              <a:rPr lang="en-US"/>
              <a:t>Thank You!!!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ABC5D-B236-4B0F-BFC9-03D33CEB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Generales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A12DB-5970-E8C1-1A72-999E6FBB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1773044"/>
            <a:ext cx="10673576" cy="440391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reuniones</a:t>
            </a:r>
            <a:r>
              <a:rPr lang="en-US" dirty="0"/>
              <a:t> del </a:t>
            </a:r>
            <a:r>
              <a:rPr lang="en-US" dirty="0" err="1"/>
              <a:t>comité</a:t>
            </a:r>
            <a:r>
              <a:rPr lang="en-US" dirty="0"/>
              <a:t> </a:t>
            </a:r>
            <a:r>
              <a:rPr lang="en-US" dirty="0" err="1"/>
              <a:t>ejecutivo</a:t>
            </a:r>
            <a:r>
              <a:rPr lang="en-US" dirty="0"/>
              <a:t> del </a:t>
            </a:r>
            <a:r>
              <a:rPr lang="en-US" dirty="0" err="1"/>
              <a:t>Foro</a:t>
            </a:r>
            <a:endParaRPr lang="en-US" dirty="0"/>
          </a:p>
          <a:p>
            <a:r>
              <a:rPr lang="en-US" dirty="0" err="1"/>
              <a:t>Representación</a:t>
            </a:r>
            <a:r>
              <a:rPr lang="en-US" dirty="0"/>
              <a:t> del </a:t>
            </a:r>
            <a:r>
              <a:rPr lang="en-US" dirty="0" err="1"/>
              <a:t>Foro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de FIP ( </a:t>
            </a:r>
            <a:r>
              <a:rPr lang="en-US" dirty="0" err="1"/>
              <a:t>expositora</a:t>
            </a:r>
            <a:r>
              <a:rPr lang="en-US" dirty="0"/>
              <a:t>, </a:t>
            </a:r>
            <a:r>
              <a:rPr lang="en-US" dirty="0" err="1"/>
              <a:t>moderadora</a:t>
            </a:r>
            <a:r>
              <a:rPr lang="en-US" dirty="0"/>
              <a:t> y </a:t>
            </a:r>
            <a:r>
              <a:rPr lang="en-US" dirty="0" err="1"/>
              <a:t>participante</a:t>
            </a:r>
            <a:r>
              <a:rPr lang="en-US" dirty="0"/>
              <a:t>) </a:t>
            </a:r>
          </a:p>
          <a:p>
            <a:r>
              <a:rPr lang="es-ES" sz="2600" dirty="0"/>
              <a:t>Participación de las reuniones FIP-Foros Regionales</a:t>
            </a:r>
            <a:endParaRPr lang="en-US" dirty="0"/>
          </a:p>
          <a:p>
            <a:r>
              <a:rPr lang="en-US" dirty="0" err="1"/>
              <a:t>Representación</a:t>
            </a:r>
            <a:r>
              <a:rPr lang="en-US" dirty="0"/>
              <a:t> del </a:t>
            </a:r>
            <a:r>
              <a:rPr lang="en-US" dirty="0" err="1"/>
              <a:t>Foro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ciéntificos</a:t>
            </a:r>
            <a:r>
              <a:rPr lang="en-US" dirty="0"/>
              <a:t> y </a:t>
            </a:r>
            <a:r>
              <a:rPr lang="en-US" dirty="0" err="1"/>
              <a:t>congresos</a:t>
            </a:r>
            <a:endParaRPr lang="en-US" dirty="0"/>
          </a:p>
          <a:p>
            <a:r>
              <a:rPr lang="en-US" dirty="0" err="1"/>
              <a:t>Asistir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traducciones</a:t>
            </a:r>
            <a:r>
              <a:rPr lang="en-US" dirty="0"/>
              <a:t> al </a:t>
            </a:r>
            <a:r>
              <a:rPr lang="en-US" dirty="0" err="1"/>
              <a:t>inglés</a:t>
            </a:r>
            <a:r>
              <a:rPr lang="en-US" dirty="0"/>
              <a:t> </a:t>
            </a:r>
          </a:p>
          <a:p>
            <a:r>
              <a:rPr lang="en-US" dirty="0"/>
              <a:t>Grupo de </a:t>
            </a:r>
            <a:r>
              <a:rPr lang="en-US" dirty="0" err="1"/>
              <a:t>trabajo</a:t>
            </a:r>
            <a:r>
              <a:rPr lang="en-US" dirty="0"/>
              <a:t> Técnico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Autocuidado</a:t>
            </a:r>
            <a:endParaRPr lang="en-US" dirty="0"/>
          </a:p>
          <a:p>
            <a:r>
              <a:rPr lang="en-US" dirty="0" err="1"/>
              <a:t>Repaso</a:t>
            </a:r>
            <a:r>
              <a:rPr lang="en-US" dirty="0"/>
              <a:t> y </a:t>
            </a:r>
            <a:r>
              <a:rPr lang="en-US" dirty="0" err="1"/>
              <a:t>evaluación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proyectos</a:t>
            </a:r>
            <a:r>
              <a:rPr lang="en-US" dirty="0"/>
              <a:t> </a:t>
            </a:r>
            <a:r>
              <a:rPr lang="en-US" dirty="0" err="1"/>
              <a:t>sometidos</a:t>
            </a:r>
            <a:r>
              <a:rPr lang="en-US" dirty="0"/>
              <a:t> a las </a:t>
            </a:r>
            <a:r>
              <a:rPr lang="en-US" dirty="0" err="1"/>
              <a:t>llamadas</a:t>
            </a:r>
            <a:r>
              <a:rPr lang="en-US" dirty="0"/>
              <a:t> de  </a:t>
            </a:r>
            <a:r>
              <a:rPr lang="en-US" dirty="0" err="1"/>
              <a:t>concursos</a:t>
            </a:r>
            <a:r>
              <a:rPr lang="en-US" dirty="0"/>
              <a:t> para </a:t>
            </a:r>
            <a:r>
              <a:rPr lang="en-US" dirty="0" err="1"/>
              <a:t>proyectos</a:t>
            </a:r>
            <a:r>
              <a:rPr lang="en-US" dirty="0"/>
              <a:t> del </a:t>
            </a:r>
            <a:r>
              <a:rPr lang="en-US" dirty="0" err="1"/>
              <a:t>Foro</a:t>
            </a:r>
            <a:r>
              <a:rPr lang="en-US" dirty="0"/>
              <a:t> </a:t>
            </a:r>
          </a:p>
          <a:p>
            <a:r>
              <a:rPr lang="en-US" dirty="0" err="1"/>
              <a:t>Participacion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Grupo de </a:t>
            </a:r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Interprofesional</a:t>
            </a:r>
            <a:r>
              <a:rPr lang="en-US" dirty="0"/>
              <a:t> de </a:t>
            </a:r>
            <a:r>
              <a:rPr lang="en-US" dirty="0" err="1"/>
              <a:t>Conferencia</a:t>
            </a:r>
            <a:r>
              <a:rPr lang="en-US" dirty="0"/>
              <a:t> </a:t>
            </a:r>
            <a:r>
              <a:rPr lang="en-US" dirty="0" err="1"/>
              <a:t>Panamericana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Farmacéutica</a:t>
            </a:r>
            <a:r>
              <a:rPr lang="en-US" dirty="0"/>
              <a:t>  y al Red de </a:t>
            </a:r>
            <a:r>
              <a:rPr lang="en-US" dirty="0" err="1"/>
              <a:t>Educación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1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uede ser una imagen de 5 personas y personas de pie">
            <a:extLst>
              <a:ext uri="{FF2B5EF4-FFF2-40B4-BE49-F238E27FC236}">
                <a16:creationId xmlns:a16="http://schemas.microsoft.com/office/drawing/2014/main" id="{FBD81DF9-E202-1ACB-5749-594D00D6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50" y="925551"/>
            <a:ext cx="8283552" cy="50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D8F45-7645-5147-BEB2-9A88F163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89166"/>
            <a:ext cx="11834948" cy="500370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_tradnl" sz="6000" dirty="0"/>
              <a:t>Con la creciente necesidad de integración entre los diversos actores de la salud en América Latina, especialmente en un escenario post pandémico, la Asociación Latinoamericana de Autocuidado Responsable (ILAR) y el Foro Farmacéutico de las Américas (FFA) están dispuestos a trabajar por el suministro de información y servicios de calidad al publico y fomento del autocuidado responsable y eficaz.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_tradnl" sz="4900" u="sng" dirty="0"/>
              <a:t>Objetivos:</a:t>
            </a:r>
            <a:endParaRPr lang="es-ES_tradnl" sz="4900" dirty="0"/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ES_tradnl" sz="4900" dirty="0"/>
              <a:t>Reforzar el papel conjunto y el compromiso de la profesión farmacéutica y de la industria farmacéutica en la provisión de soluciones a las personas para facilitar el autocuidado y el uso responsable de los medicamentos.</a:t>
            </a:r>
          </a:p>
          <a:p>
            <a:pPr marL="342900" indent="-342900">
              <a:lnSpc>
                <a:spcPct val="170000"/>
              </a:lnSpc>
              <a:buAutoNum type="arabicPeriod"/>
            </a:pPr>
            <a:r>
              <a:rPr lang="es-ES_tradnl" sz="4900" dirty="0"/>
              <a:t>Comprometerse con las partes interesadas, incluidos los gobiernos, para seguir desarrollando el autocuidado como pilar fundamental de los sistemas de salud sostenibles. </a:t>
            </a:r>
          </a:p>
          <a:p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47B2370-4A8F-2447-9ECE-7B90EFEC6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2" y="169817"/>
            <a:ext cx="11996057" cy="1319349"/>
          </a:xfrm>
        </p:spPr>
        <p:txBody>
          <a:bodyPr/>
          <a:lstStyle/>
          <a:p>
            <a:r>
              <a:rPr lang="en-GB" b="1" i="1" dirty="0"/>
              <a:t>Colaboración: FFA and ILAR</a:t>
            </a:r>
          </a:p>
        </p:txBody>
      </p:sp>
    </p:spTree>
    <p:extLst>
      <p:ext uri="{BB962C8B-B14F-4D97-AF65-F5344CB8AC3E}">
        <p14:creationId xmlns:p14="http://schemas.microsoft.com/office/powerpoint/2010/main" val="208182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EFE destaca la valentía de los farmacéuticos en la pandemia y pide  reconocimiento a las autoridades | @diariofarma">
            <a:extLst>
              <a:ext uri="{FF2B5EF4-FFF2-40B4-BE49-F238E27FC236}">
                <a16:creationId xmlns:a16="http://schemas.microsoft.com/office/drawing/2014/main" id="{AE462229-675D-44B5-98C1-5B2174E4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597" y="-337463"/>
            <a:ext cx="10274300" cy="6858000"/>
          </a:xfrm>
          <a:prstGeom prst="rect">
            <a:avLst/>
          </a:prstGeom>
          <a:noFill/>
          <a:effectLst>
            <a:softEdge rad="965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FA121D2-2ED6-4750-8385-D47BC93520BD}"/>
              </a:ext>
            </a:extLst>
          </p:cNvPr>
          <p:cNvSpPr txBox="1"/>
          <p:nvPr/>
        </p:nvSpPr>
        <p:spPr>
          <a:xfrm>
            <a:off x="480721" y="180805"/>
            <a:ext cx="1110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rgbClr val="343B78"/>
                </a:solidFill>
                <a:latin typeface="+mj-lt"/>
              </a:rPr>
              <a:t>El rol del farmacéutico en el autocuidado</a:t>
            </a:r>
            <a:endParaRPr lang="en-US" sz="2800" dirty="0">
              <a:solidFill>
                <a:srgbClr val="343B78"/>
              </a:solidFill>
              <a:latin typeface="+mj-lt"/>
            </a:endParaRPr>
          </a:p>
        </p:txBody>
      </p:sp>
      <p:sp>
        <p:nvSpPr>
          <p:cNvPr id="9" name="Línea">
            <a:extLst>
              <a:ext uri="{FF2B5EF4-FFF2-40B4-BE49-F238E27FC236}">
                <a16:creationId xmlns:a16="http://schemas.microsoft.com/office/drawing/2014/main" id="{CC22CB33-2AF7-41A6-9644-84945337FCD8}"/>
              </a:ext>
            </a:extLst>
          </p:cNvPr>
          <p:cNvSpPr/>
          <p:nvPr/>
        </p:nvSpPr>
        <p:spPr>
          <a:xfrm flipV="1">
            <a:off x="292980" y="241500"/>
            <a:ext cx="4918" cy="401830"/>
          </a:xfrm>
          <a:prstGeom prst="line">
            <a:avLst/>
          </a:prstGeom>
          <a:ln w="63500">
            <a:solidFill>
              <a:srgbClr val="D36C3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5ACF526-99E3-45AF-8220-F9B50BE868B3}"/>
              </a:ext>
            </a:extLst>
          </p:cNvPr>
          <p:cNvSpPr txBox="1"/>
          <p:nvPr/>
        </p:nvSpPr>
        <p:spPr>
          <a:xfrm>
            <a:off x="2530764" y="63078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2019 Joint Statement of Policy by the International Pharmaceutical Federation (FIP) and the Global Self-Care Federation (GSCF) on Responsible and Effective Self-care</a:t>
            </a:r>
            <a:endParaRPr lang="es-419" sz="900" dirty="0">
              <a:solidFill>
                <a:schemeClr val="bg1"/>
              </a:solidFill>
            </a:endParaRPr>
          </a:p>
        </p:txBody>
      </p:sp>
      <p:pic>
        <p:nvPicPr>
          <p:cNvPr id="24" name="Google Shape;1043;p60">
            <a:extLst>
              <a:ext uri="{FF2B5EF4-FFF2-40B4-BE49-F238E27FC236}">
                <a16:creationId xmlns:a16="http://schemas.microsoft.com/office/drawing/2014/main" id="{81D8EED1-DE87-456C-8CDE-238451E7E657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65071" y="2101766"/>
            <a:ext cx="884352" cy="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044;p60">
            <a:extLst>
              <a:ext uri="{FF2B5EF4-FFF2-40B4-BE49-F238E27FC236}">
                <a16:creationId xmlns:a16="http://schemas.microsoft.com/office/drawing/2014/main" id="{9C6F3A93-3CF3-420C-8617-8DE55E7E86C9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3896359" y="2102333"/>
            <a:ext cx="884352" cy="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045;p60">
            <a:extLst>
              <a:ext uri="{FF2B5EF4-FFF2-40B4-BE49-F238E27FC236}">
                <a16:creationId xmlns:a16="http://schemas.microsoft.com/office/drawing/2014/main" id="{34C6F2CA-F362-43C5-A1CE-C7825AC1086A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7771275" y="2107244"/>
            <a:ext cx="884352" cy="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046;p60">
            <a:extLst>
              <a:ext uri="{FF2B5EF4-FFF2-40B4-BE49-F238E27FC236}">
                <a16:creationId xmlns:a16="http://schemas.microsoft.com/office/drawing/2014/main" id="{830AFC01-667A-40E7-A338-D59FFECE6F47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190374" y="4164641"/>
            <a:ext cx="884352" cy="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047;p60">
            <a:extLst>
              <a:ext uri="{FF2B5EF4-FFF2-40B4-BE49-F238E27FC236}">
                <a16:creationId xmlns:a16="http://schemas.microsoft.com/office/drawing/2014/main" id="{8C0BA6B1-DEF9-4C47-883C-2019C42C01CD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4020727" y="4161583"/>
            <a:ext cx="884352" cy="80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048;p60">
            <a:extLst>
              <a:ext uri="{FF2B5EF4-FFF2-40B4-BE49-F238E27FC236}">
                <a16:creationId xmlns:a16="http://schemas.microsoft.com/office/drawing/2014/main" id="{08A57CA1-2086-4314-AE11-4967D52085AB}"/>
              </a:ext>
            </a:extLst>
          </p:cNvPr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5400000">
            <a:off x="7895643" y="4156113"/>
            <a:ext cx="884352" cy="8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070FBC0-1248-4071-A4D0-F1C5A0161434}"/>
              </a:ext>
            </a:extLst>
          </p:cNvPr>
          <p:cNvSpPr txBox="1"/>
          <p:nvPr/>
        </p:nvSpPr>
        <p:spPr>
          <a:xfrm>
            <a:off x="882243" y="1823014"/>
            <a:ext cx="28092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400" dirty="0">
                <a:solidFill>
                  <a:srgbClr val="D36C36"/>
                </a:solidFill>
                <a:latin typeface="+mj-lt"/>
              </a:rPr>
              <a:t>Como promotores de la salud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421825B-F458-4B3C-BBB0-30397D0E6935}"/>
              </a:ext>
            </a:extLst>
          </p:cNvPr>
          <p:cNvSpPr txBox="1"/>
          <p:nvPr/>
        </p:nvSpPr>
        <p:spPr>
          <a:xfrm>
            <a:off x="943942" y="2134005"/>
            <a:ext cx="26938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participan en campañas de promoción de la salud y la prevención de enfermedades, proporcionando asesoramiento a las personas para ayudarles a tomar decisiones informadas sobre la salud.</a:t>
            </a:r>
            <a:endParaRPr lang="es-419" sz="1100" dirty="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E34E339-08CF-466F-9B8E-D8D4D13F50DC}"/>
              </a:ext>
            </a:extLst>
          </p:cNvPr>
          <p:cNvSpPr txBox="1"/>
          <p:nvPr/>
        </p:nvSpPr>
        <p:spPr>
          <a:xfrm>
            <a:off x="940877" y="4075317"/>
            <a:ext cx="26938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419"/>
            </a:defPPr>
            <a:lvl1pPr>
              <a:defRPr sz="1400">
                <a:solidFill>
                  <a:srgbClr val="D36C36"/>
                </a:solidFill>
                <a:latin typeface="+mj-lt"/>
              </a:defRPr>
            </a:lvl1pPr>
          </a:lstStyle>
          <a:p>
            <a:pPr algn="ctr"/>
            <a:r>
              <a:rPr lang="es-419" dirty="0"/>
              <a:t>Como colaboradores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EFC0DC4F-7514-4073-AB7F-80FBC4119B1E}"/>
              </a:ext>
            </a:extLst>
          </p:cNvPr>
          <p:cNvSpPr txBox="1"/>
          <p:nvPr/>
        </p:nvSpPr>
        <p:spPr>
          <a:xfrm>
            <a:off x="976339" y="4435740"/>
            <a:ext cx="28030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se vinculan con los sistemas de salud y los equipos de atención comunitaria.</a:t>
            </a:r>
            <a:endParaRPr lang="es-419" sz="1100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7E9BAB35-23D8-4F38-937F-165C35F91643}"/>
              </a:ext>
            </a:extLst>
          </p:cNvPr>
          <p:cNvSpPr txBox="1"/>
          <p:nvPr/>
        </p:nvSpPr>
        <p:spPr>
          <a:xfrm>
            <a:off x="4898665" y="4080744"/>
            <a:ext cx="28030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419"/>
            </a:defPPr>
            <a:lvl1pPr>
              <a:defRPr sz="1400">
                <a:solidFill>
                  <a:srgbClr val="D36C36"/>
                </a:solidFill>
                <a:latin typeface="+mj-lt"/>
              </a:defRPr>
            </a:lvl1pPr>
          </a:lstStyle>
          <a:p>
            <a:pPr algn="ctr"/>
            <a:r>
              <a:rPr lang="es-419" dirty="0"/>
              <a:t>Como comunicadores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79EB9696-38E3-4AC1-8973-F708980130E5}"/>
              </a:ext>
            </a:extLst>
          </p:cNvPr>
          <p:cNvSpPr txBox="1"/>
          <p:nvPr/>
        </p:nvSpPr>
        <p:spPr>
          <a:xfrm>
            <a:off x="4987032" y="4382905"/>
            <a:ext cx="26234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hacen preguntas clave a los pacientes e inician un diálogo sobre la historia clínica con el fin de proporcionar consejos objetivos y basados en la evidencia sobre la automedicación.</a:t>
            </a:r>
            <a:endParaRPr lang="es-419" sz="1100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152C16EA-D1CD-4156-8ED2-0BA06D824015}"/>
              </a:ext>
            </a:extLst>
          </p:cNvPr>
          <p:cNvSpPr txBox="1"/>
          <p:nvPr/>
        </p:nvSpPr>
        <p:spPr>
          <a:xfrm>
            <a:off x="5068725" y="1841846"/>
            <a:ext cx="2542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419"/>
            </a:defPPr>
            <a:lvl1pPr>
              <a:defRPr sz="1400">
                <a:solidFill>
                  <a:srgbClr val="D36C36"/>
                </a:solidFill>
                <a:latin typeface="+mj-lt"/>
              </a:defRPr>
            </a:lvl1pPr>
          </a:lstStyle>
          <a:p>
            <a:pPr algn="ctr"/>
            <a:r>
              <a:rPr lang="es-419" dirty="0"/>
              <a:t>Como entrenadores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ADCFEE06-6790-457D-837B-4D8951673534}"/>
              </a:ext>
            </a:extLst>
          </p:cNvPr>
          <p:cNvSpPr txBox="1"/>
          <p:nvPr/>
        </p:nvSpPr>
        <p:spPr>
          <a:xfrm>
            <a:off x="4953320" y="2130791"/>
            <a:ext cx="27483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adoptan metodologías para apoyar la alfabetización en salud y la prescripción social.</a:t>
            </a:r>
            <a:endParaRPr lang="es-419" sz="1100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36C103A-651B-4290-8D20-97ADA1BC35DB}"/>
              </a:ext>
            </a:extLst>
          </p:cNvPr>
          <p:cNvSpPr txBox="1"/>
          <p:nvPr/>
        </p:nvSpPr>
        <p:spPr>
          <a:xfrm>
            <a:off x="8783674" y="4075128"/>
            <a:ext cx="2625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419"/>
            </a:defPPr>
            <a:lvl1pPr>
              <a:defRPr sz="1400">
                <a:solidFill>
                  <a:srgbClr val="D36C36"/>
                </a:solidFill>
                <a:latin typeface="+mj-lt"/>
              </a:defRPr>
            </a:lvl1pPr>
          </a:lstStyle>
          <a:p>
            <a:pPr algn="ctr"/>
            <a:r>
              <a:rPr lang="es-419" dirty="0"/>
              <a:t>Como prescriptores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AD5C668-D0A2-4906-BAC2-8356F7457CA8}"/>
              </a:ext>
            </a:extLst>
          </p:cNvPr>
          <p:cNvSpPr txBox="1"/>
          <p:nvPr/>
        </p:nvSpPr>
        <p:spPr>
          <a:xfrm>
            <a:off x="8785765" y="4395274"/>
            <a:ext cx="2623480" cy="611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garantizan la prescripción segura de medicamentos y la receta contraria.</a:t>
            </a:r>
            <a:endParaRPr lang="es-419" sz="1100" dirty="0"/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060F344D-C014-4E76-9202-38A2A39C8974}"/>
              </a:ext>
            </a:extLst>
          </p:cNvPr>
          <p:cNvSpPr txBox="1"/>
          <p:nvPr/>
        </p:nvSpPr>
        <p:spPr>
          <a:xfrm>
            <a:off x="8662879" y="1786688"/>
            <a:ext cx="2920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419"/>
            </a:defPPr>
            <a:lvl1pPr>
              <a:defRPr sz="1400">
                <a:solidFill>
                  <a:srgbClr val="D36C36"/>
                </a:solidFill>
                <a:latin typeface="+mj-lt"/>
              </a:defRPr>
            </a:lvl1pPr>
          </a:lstStyle>
          <a:p>
            <a:pPr algn="ctr"/>
            <a:r>
              <a:rPr lang="es-419" dirty="0"/>
              <a:t>Como proveedores de calidad de productos, diagnósticos y vacunas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6A7B4EAB-DEC9-4D94-87F4-0506EB37A7CD}"/>
              </a:ext>
            </a:extLst>
          </p:cNvPr>
          <p:cNvSpPr txBox="1"/>
          <p:nvPr/>
        </p:nvSpPr>
        <p:spPr>
          <a:xfrm>
            <a:off x="8659305" y="2466347"/>
            <a:ext cx="2927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1100" dirty="0">
                <a:solidFill>
                  <a:srgbClr val="333333"/>
                </a:solidFill>
              </a:rPr>
              <a:t>Los farmacéuticos obtienen y almacenan adecuadamente productos de salud de calidad para garantizar la seguridad del consumidor.</a:t>
            </a:r>
            <a:endParaRPr lang="es-419" sz="1100" dirty="0"/>
          </a:p>
        </p:txBody>
      </p:sp>
      <p:grpSp>
        <p:nvGrpSpPr>
          <p:cNvPr id="38" name="Google Shape;11431;p79">
            <a:extLst>
              <a:ext uri="{FF2B5EF4-FFF2-40B4-BE49-F238E27FC236}">
                <a16:creationId xmlns:a16="http://schemas.microsoft.com/office/drawing/2014/main" id="{EAF1FCC7-1C1A-443D-ACEA-0E24FA460C25}"/>
              </a:ext>
            </a:extLst>
          </p:cNvPr>
          <p:cNvGrpSpPr/>
          <p:nvPr/>
        </p:nvGrpSpPr>
        <p:grpSpPr>
          <a:xfrm>
            <a:off x="9761985" y="1222293"/>
            <a:ext cx="524791" cy="528968"/>
            <a:chOff x="7562766" y="1514864"/>
            <a:chExt cx="327059" cy="360192"/>
          </a:xfrm>
        </p:grpSpPr>
        <p:sp>
          <p:nvSpPr>
            <p:cNvPr id="39" name="Google Shape;11432;p79">
              <a:extLst>
                <a:ext uri="{FF2B5EF4-FFF2-40B4-BE49-F238E27FC236}">
                  <a16:creationId xmlns:a16="http://schemas.microsoft.com/office/drawing/2014/main" id="{F5D2B6C9-D135-460D-99DC-F61B0F2F7636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433;p79">
              <a:extLst>
                <a:ext uri="{FF2B5EF4-FFF2-40B4-BE49-F238E27FC236}">
                  <a16:creationId xmlns:a16="http://schemas.microsoft.com/office/drawing/2014/main" id="{AC691AF1-3A63-4C84-A6AA-C9E638859980}"/>
                </a:ext>
              </a:extLst>
            </p:cNvPr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434;p79">
              <a:extLst>
                <a:ext uri="{FF2B5EF4-FFF2-40B4-BE49-F238E27FC236}">
                  <a16:creationId xmlns:a16="http://schemas.microsoft.com/office/drawing/2014/main" id="{529E3909-A544-4BCD-9966-6C7331DB80FB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435;p79">
              <a:extLst>
                <a:ext uri="{FF2B5EF4-FFF2-40B4-BE49-F238E27FC236}">
                  <a16:creationId xmlns:a16="http://schemas.microsoft.com/office/drawing/2014/main" id="{D6E853DE-503B-4E0F-8170-1141020E8921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11063;p78">
            <a:extLst>
              <a:ext uri="{FF2B5EF4-FFF2-40B4-BE49-F238E27FC236}">
                <a16:creationId xmlns:a16="http://schemas.microsoft.com/office/drawing/2014/main" id="{E33DDD41-B324-4492-B69A-8C2339083DE4}"/>
              </a:ext>
            </a:extLst>
          </p:cNvPr>
          <p:cNvGrpSpPr/>
          <p:nvPr/>
        </p:nvGrpSpPr>
        <p:grpSpPr>
          <a:xfrm>
            <a:off x="9761985" y="3467651"/>
            <a:ext cx="522435" cy="484712"/>
            <a:chOff x="6195998" y="1983102"/>
            <a:chExt cx="368308" cy="338746"/>
          </a:xfrm>
        </p:grpSpPr>
        <p:sp>
          <p:nvSpPr>
            <p:cNvPr id="44" name="Google Shape;11064;p78">
              <a:extLst>
                <a:ext uri="{FF2B5EF4-FFF2-40B4-BE49-F238E27FC236}">
                  <a16:creationId xmlns:a16="http://schemas.microsoft.com/office/drawing/2014/main" id="{A2ABEDAA-98FF-4958-A124-4F8A45B39644}"/>
                </a:ext>
              </a:extLst>
            </p:cNvPr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065;p78">
              <a:extLst>
                <a:ext uri="{FF2B5EF4-FFF2-40B4-BE49-F238E27FC236}">
                  <a16:creationId xmlns:a16="http://schemas.microsoft.com/office/drawing/2014/main" id="{A84295F5-B164-4A9B-9CD5-25A57B41154D}"/>
                </a:ext>
              </a:extLst>
            </p:cNvPr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066;p78">
              <a:extLst>
                <a:ext uri="{FF2B5EF4-FFF2-40B4-BE49-F238E27FC236}">
                  <a16:creationId xmlns:a16="http://schemas.microsoft.com/office/drawing/2014/main" id="{FFCB99BF-8337-48B7-A403-A47B3D8E5EE0}"/>
                </a:ext>
              </a:extLst>
            </p:cNvPr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11935;p79">
            <a:extLst>
              <a:ext uri="{FF2B5EF4-FFF2-40B4-BE49-F238E27FC236}">
                <a16:creationId xmlns:a16="http://schemas.microsoft.com/office/drawing/2014/main" id="{A79C05CF-18E7-40A7-B4D3-A9E55E1EF21E}"/>
              </a:ext>
            </a:extLst>
          </p:cNvPr>
          <p:cNvGrpSpPr/>
          <p:nvPr/>
        </p:nvGrpSpPr>
        <p:grpSpPr>
          <a:xfrm>
            <a:off x="6081414" y="1222293"/>
            <a:ext cx="686540" cy="548655"/>
            <a:chOff x="7929578" y="4284365"/>
            <a:chExt cx="395266" cy="351312"/>
          </a:xfrm>
        </p:grpSpPr>
        <p:sp>
          <p:nvSpPr>
            <p:cNvPr id="48" name="Google Shape;11936;p79">
              <a:extLst>
                <a:ext uri="{FF2B5EF4-FFF2-40B4-BE49-F238E27FC236}">
                  <a16:creationId xmlns:a16="http://schemas.microsoft.com/office/drawing/2014/main" id="{FC71F91E-5EE6-4804-9D55-C1E485A8FF8C}"/>
                </a:ext>
              </a:extLst>
            </p:cNvPr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937;p79">
              <a:extLst>
                <a:ext uri="{FF2B5EF4-FFF2-40B4-BE49-F238E27FC236}">
                  <a16:creationId xmlns:a16="http://schemas.microsoft.com/office/drawing/2014/main" id="{E292C573-01CF-443A-B555-D322CCFAB876}"/>
                </a:ext>
              </a:extLst>
            </p:cNvPr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938;p79">
              <a:extLst>
                <a:ext uri="{FF2B5EF4-FFF2-40B4-BE49-F238E27FC236}">
                  <a16:creationId xmlns:a16="http://schemas.microsoft.com/office/drawing/2014/main" id="{63EE6461-3065-4CA6-9C2F-BBB76E78C4EF}"/>
                </a:ext>
              </a:extLst>
            </p:cNvPr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939;p79">
              <a:extLst>
                <a:ext uri="{FF2B5EF4-FFF2-40B4-BE49-F238E27FC236}">
                  <a16:creationId xmlns:a16="http://schemas.microsoft.com/office/drawing/2014/main" id="{DFB4B85A-8583-48FB-ABE5-74D92E21BD27}"/>
                </a:ext>
              </a:extLst>
            </p:cNvPr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1745;p79">
            <a:extLst>
              <a:ext uri="{FF2B5EF4-FFF2-40B4-BE49-F238E27FC236}">
                <a16:creationId xmlns:a16="http://schemas.microsoft.com/office/drawing/2014/main" id="{E2AE4977-BE97-45A1-B6F0-5C4C7E4AF838}"/>
              </a:ext>
            </a:extLst>
          </p:cNvPr>
          <p:cNvGrpSpPr/>
          <p:nvPr/>
        </p:nvGrpSpPr>
        <p:grpSpPr>
          <a:xfrm>
            <a:off x="6115387" y="3433826"/>
            <a:ext cx="673268" cy="518537"/>
            <a:chOff x="6630539" y="2917502"/>
            <a:chExt cx="371777" cy="349434"/>
          </a:xfrm>
        </p:grpSpPr>
        <p:sp>
          <p:nvSpPr>
            <p:cNvPr id="53" name="Google Shape;11746;p79">
              <a:extLst>
                <a:ext uri="{FF2B5EF4-FFF2-40B4-BE49-F238E27FC236}">
                  <a16:creationId xmlns:a16="http://schemas.microsoft.com/office/drawing/2014/main" id="{54BF211A-3A44-4A7C-9F95-70ADAF6C3DCE}"/>
                </a:ext>
              </a:extLst>
            </p:cNvPr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47;p79">
              <a:extLst>
                <a:ext uri="{FF2B5EF4-FFF2-40B4-BE49-F238E27FC236}">
                  <a16:creationId xmlns:a16="http://schemas.microsoft.com/office/drawing/2014/main" id="{42ADFB79-D778-41B3-B03A-D45ED74EEF7E}"/>
                </a:ext>
              </a:extLst>
            </p:cNvPr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48;p79">
              <a:extLst>
                <a:ext uri="{FF2B5EF4-FFF2-40B4-BE49-F238E27FC236}">
                  <a16:creationId xmlns:a16="http://schemas.microsoft.com/office/drawing/2014/main" id="{443DA304-C4A6-4EDC-9A92-CA1DD0B062DA}"/>
                </a:ext>
              </a:extLst>
            </p:cNvPr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749;p79">
              <a:extLst>
                <a:ext uri="{FF2B5EF4-FFF2-40B4-BE49-F238E27FC236}">
                  <a16:creationId xmlns:a16="http://schemas.microsoft.com/office/drawing/2014/main" id="{8206591A-E803-4AD4-97C8-7EFA5E796CD1}"/>
                </a:ext>
              </a:extLst>
            </p:cNvPr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750;p79">
              <a:extLst>
                <a:ext uri="{FF2B5EF4-FFF2-40B4-BE49-F238E27FC236}">
                  <a16:creationId xmlns:a16="http://schemas.microsoft.com/office/drawing/2014/main" id="{7DC6D24E-1BC4-40C7-BAE5-82EB1E82F880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751;p79">
              <a:extLst>
                <a:ext uri="{FF2B5EF4-FFF2-40B4-BE49-F238E27FC236}">
                  <a16:creationId xmlns:a16="http://schemas.microsoft.com/office/drawing/2014/main" id="{807FB05A-56C7-45A2-BAEE-EA558D682A51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752;p79">
              <a:extLst>
                <a:ext uri="{FF2B5EF4-FFF2-40B4-BE49-F238E27FC236}">
                  <a16:creationId xmlns:a16="http://schemas.microsoft.com/office/drawing/2014/main" id="{2A6CA4E3-9B65-4FE6-A500-672308EB0B78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12289;p80">
            <a:extLst>
              <a:ext uri="{FF2B5EF4-FFF2-40B4-BE49-F238E27FC236}">
                <a16:creationId xmlns:a16="http://schemas.microsoft.com/office/drawing/2014/main" id="{D7EA63F6-1E37-4825-BE5D-07C9A8E10708}"/>
              </a:ext>
            </a:extLst>
          </p:cNvPr>
          <p:cNvGrpSpPr/>
          <p:nvPr/>
        </p:nvGrpSpPr>
        <p:grpSpPr>
          <a:xfrm>
            <a:off x="2092677" y="1222293"/>
            <a:ext cx="493894" cy="541643"/>
            <a:chOff x="871254" y="3360146"/>
            <a:chExt cx="285183" cy="347023"/>
          </a:xfrm>
        </p:grpSpPr>
        <p:sp>
          <p:nvSpPr>
            <p:cNvPr id="87" name="Google Shape;12290;p80">
              <a:extLst>
                <a:ext uri="{FF2B5EF4-FFF2-40B4-BE49-F238E27FC236}">
                  <a16:creationId xmlns:a16="http://schemas.microsoft.com/office/drawing/2014/main" id="{A1C08676-6EF9-4430-95EE-8F6AA76E79EA}"/>
                </a:ext>
              </a:extLst>
            </p:cNvPr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291;p80">
              <a:extLst>
                <a:ext uri="{FF2B5EF4-FFF2-40B4-BE49-F238E27FC236}">
                  <a16:creationId xmlns:a16="http://schemas.microsoft.com/office/drawing/2014/main" id="{A4EA1E40-25CF-47D5-ADAD-61B6EA9BFC50}"/>
                </a:ext>
              </a:extLst>
            </p:cNvPr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292;p80">
              <a:extLst>
                <a:ext uri="{FF2B5EF4-FFF2-40B4-BE49-F238E27FC236}">
                  <a16:creationId xmlns:a16="http://schemas.microsoft.com/office/drawing/2014/main" id="{6CF180E1-07DC-4E86-B7EF-F985C557D9AB}"/>
                </a:ext>
              </a:extLst>
            </p:cNvPr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293;p80">
              <a:extLst>
                <a:ext uri="{FF2B5EF4-FFF2-40B4-BE49-F238E27FC236}">
                  <a16:creationId xmlns:a16="http://schemas.microsoft.com/office/drawing/2014/main" id="{40CDA878-6079-42F7-A821-4FEF529BAA6E}"/>
                </a:ext>
              </a:extLst>
            </p:cNvPr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12512;p80">
            <a:extLst>
              <a:ext uri="{FF2B5EF4-FFF2-40B4-BE49-F238E27FC236}">
                <a16:creationId xmlns:a16="http://schemas.microsoft.com/office/drawing/2014/main" id="{5CC9A5E4-F23A-4C6B-8ADF-D0D6F130DFD2}"/>
              </a:ext>
            </a:extLst>
          </p:cNvPr>
          <p:cNvSpPr/>
          <p:nvPr/>
        </p:nvSpPr>
        <p:spPr>
          <a:xfrm>
            <a:off x="2074974" y="3530303"/>
            <a:ext cx="503185" cy="484712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25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8E3910-6396-D848-B40E-07FF52EFB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802674"/>
            <a:ext cx="11092543" cy="437428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 </a:t>
            </a:r>
            <a:r>
              <a:rPr lang="es-ES_tradnl" sz="3200" dirty="0"/>
              <a:t>Variabilidad en la educación y formación del profesional farmacéutico, su práctica de farmacia y regulaciones</a:t>
            </a:r>
          </a:p>
          <a:p>
            <a:pPr>
              <a:lnSpc>
                <a:spcPct val="160000"/>
              </a:lnSpc>
            </a:pPr>
            <a:r>
              <a:rPr lang="es-ES_tradnl" sz="3200" dirty="0"/>
              <a:t> El avance del internet y las farmacias virtuales (</a:t>
            </a:r>
            <a:r>
              <a:rPr lang="es-ES_tradnl" sz="3200" i="1" dirty="0"/>
              <a:t>online </a:t>
            </a:r>
            <a:r>
              <a:rPr lang="es-ES_tradnl" sz="3200" i="1" dirty="0" err="1"/>
              <a:t>pharmacies</a:t>
            </a:r>
            <a:r>
              <a:rPr lang="es-ES_tradnl" sz="3200" dirty="0"/>
              <a:t>)</a:t>
            </a:r>
          </a:p>
          <a:p>
            <a:pPr>
              <a:lnSpc>
                <a:spcPct val="160000"/>
              </a:lnSpc>
            </a:pPr>
            <a:r>
              <a:rPr lang="es-ES_tradnl" sz="3200" dirty="0"/>
              <a:t> Globalización en los mercados de salud y su desregulación (Tratados entre  países para el libre comercio) </a:t>
            </a:r>
          </a:p>
          <a:p>
            <a:pPr>
              <a:lnSpc>
                <a:spcPct val="160000"/>
              </a:lnSpc>
            </a:pPr>
            <a:r>
              <a:rPr lang="es-ES_tradnl" sz="3200" dirty="0"/>
              <a:t> Falta de uniformidad en las regulaciones y el control de los medicamentos incluyendo la calidad del medicamento en los diferentes países de la Américas en un esfuerzo de extender el libre comercio</a:t>
            </a:r>
          </a:p>
          <a:p>
            <a:pPr>
              <a:lnSpc>
                <a:spcPct val="160000"/>
              </a:lnSpc>
            </a:pPr>
            <a:r>
              <a:rPr lang="es-ES_tradnl" sz="3200" dirty="0"/>
              <a:t> Percepción y expectativa de los pacientes/consumidores</a:t>
            </a:r>
          </a:p>
          <a:p>
            <a:pPr>
              <a:lnSpc>
                <a:spcPct val="160000"/>
              </a:lnSpc>
            </a:pPr>
            <a:r>
              <a:rPr lang="es-ES_tradnl" sz="3200" dirty="0"/>
              <a:t> Variabilidad en acceso al cuidado, a los farmacéuticos  y a productos/medicamentos  de automedicación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C8608-870C-474C-87E9-DC86CC1E2B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0709" y="300446"/>
            <a:ext cx="11421291" cy="644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4400" dirty="0"/>
              <a:t>Región de las Américas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FDD0C-D29A-1C4B-B157-1DBDBCEEEE7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03698" y="1143431"/>
            <a:ext cx="10755312" cy="46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200" dirty="0">
                <a:solidFill>
                  <a:srgbClr val="FF0000"/>
                </a:solidFill>
              </a:rPr>
              <a:t>Retos y oportunidades </a:t>
            </a:r>
          </a:p>
        </p:txBody>
      </p:sp>
    </p:spTree>
    <p:extLst>
      <p:ext uri="{BB962C8B-B14F-4D97-AF65-F5344CB8AC3E}">
        <p14:creationId xmlns:p14="http://schemas.microsoft.com/office/powerpoint/2010/main" val="138346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93622-5F9E-0AE7-2089-0CED3F01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ACTIVIDADES DEL GRUPO DE AUTOCUIDADO/AUTOMEDICACION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9FB88-A0D2-6959-7CD1-DA41FE2F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Reuniones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de </a:t>
            </a:r>
            <a:r>
              <a:rPr lang="en-US" dirty="0" err="1"/>
              <a:t>grupo</a:t>
            </a:r>
            <a:endParaRPr lang="en-US" dirty="0"/>
          </a:p>
          <a:p>
            <a:r>
              <a:rPr lang="en-US" dirty="0" err="1"/>
              <a:t>Participación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conferencias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al </a:t>
            </a:r>
            <a:r>
              <a:rPr lang="en-US" dirty="0" err="1"/>
              <a:t>tema</a:t>
            </a:r>
            <a:endParaRPr lang="en-US" dirty="0"/>
          </a:p>
          <a:p>
            <a:r>
              <a:rPr lang="en-US" dirty="0" err="1"/>
              <a:t>Publicación</a:t>
            </a:r>
            <a:r>
              <a:rPr lang="en-US" dirty="0"/>
              <a:t> de un </a:t>
            </a:r>
            <a:r>
              <a:rPr lang="en-US" dirty="0" err="1"/>
              <a:t>reporte</a:t>
            </a:r>
            <a:r>
              <a:rPr lang="en-US" dirty="0"/>
              <a:t>/document  del </a:t>
            </a:r>
            <a:r>
              <a:rPr lang="en-US" dirty="0" err="1"/>
              <a:t>rol</a:t>
            </a:r>
            <a:r>
              <a:rPr lang="en-US" dirty="0"/>
              <a:t> del </a:t>
            </a:r>
            <a:r>
              <a:rPr lang="en-US" dirty="0" err="1"/>
              <a:t>farmacéutico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Latinoamérica</a:t>
            </a:r>
            <a:r>
              <a:rPr lang="en-US" dirty="0"/>
              <a:t>  </a:t>
            </a:r>
            <a:r>
              <a:rPr lang="en-US" dirty="0" err="1"/>
              <a:t>basado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publicación</a:t>
            </a:r>
            <a:r>
              <a:rPr lang="en-US" dirty="0"/>
              <a:t> de FIP del </a:t>
            </a:r>
            <a:r>
              <a:rPr lang="en-US" dirty="0" err="1"/>
              <a:t>autocuidado</a:t>
            </a:r>
            <a:endParaRPr lang="en-US" dirty="0"/>
          </a:p>
          <a:p>
            <a:r>
              <a:rPr lang="en-US" dirty="0" err="1"/>
              <a:t>Convocatoria</a:t>
            </a:r>
            <a:r>
              <a:rPr lang="en-US" dirty="0"/>
              <a:t> para un Proyecto de </a:t>
            </a:r>
            <a:r>
              <a:rPr lang="en-US" dirty="0" err="1"/>
              <a:t>Autocuidado</a:t>
            </a:r>
            <a:r>
              <a:rPr lang="en-US" dirty="0"/>
              <a:t> con </a:t>
            </a:r>
            <a:r>
              <a:rPr lang="en-US" dirty="0" err="1"/>
              <a:t>Financiamiento</a:t>
            </a:r>
            <a:r>
              <a:rPr lang="en-US" dirty="0"/>
              <a:t> de </a:t>
            </a:r>
            <a:r>
              <a:rPr lang="en-US" dirty="0" err="1"/>
              <a:t>parte</a:t>
            </a:r>
            <a:r>
              <a:rPr lang="en-US" dirty="0"/>
              <a:t> de ILAR</a:t>
            </a:r>
          </a:p>
          <a:p>
            <a:pPr lvl="1"/>
            <a:r>
              <a:rPr lang="en-US" dirty="0"/>
              <a:t>Tres </a:t>
            </a:r>
            <a:r>
              <a:rPr lang="en-US" dirty="0" err="1"/>
              <a:t>proyectos</a:t>
            </a:r>
            <a:r>
              <a:rPr lang="en-US" dirty="0"/>
              <a:t> (Uruguay y Colombia)</a:t>
            </a:r>
          </a:p>
          <a:p>
            <a:pPr lvl="1"/>
            <a:r>
              <a:rPr lang="en-US" dirty="0" err="1"/>
              <a:t>Financiado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Proyecto: 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Servicios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profesionales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en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la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farmacia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comunitaria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: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comunicación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y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promoción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prácticas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de </a:t>
            </a:r>
            <a:r>
              <a:rPr lang="en-US" sz="1800" b="1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autocuidado</a:t>
            </a:r>
            <a:r>
              <a:rPr lang="en-US" sz="1800" b="1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"</a:t>
            </a:r>
            <a:r>
              <a:rPr lang="en-US" sz="1800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US" sz="1800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Coordinadora</a:t>
            </a:r>
            <a:r>
              <a:rPr lang="en-US" sz="1800" dirty="0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 QF. Ana </a:t>
            </a:r>
            <a:r>
              <a:rPr lang="en-US" sz="1800" dirty="0" err="1">
                <a:solidFill>
                  <a:srgbClr val="201F1E"/>
                </a:solidFill>
                <a:latin typeface="Verdana" panose="020B0604030504040204" pitchFamily="34" charset="0"/>
              </a:rPr>
              <a:t>S</a:t>
            </a:r>
            <a:r>
              <a:rPr lang="en-US" sz="1800" dirty="0" err="1">
                <a:solidFill>
                  <a:srgbClr val="201F1E"/>
                </a:solidFill>
                <a:effectLst/>
                <a:latin typeface="Verdana" panose="020B0604030504040204" pitchFamily="34" charset="0"/>
              </a:rPr>
              <a:t>enatore</a:t>
            </a:r>
            <a:endParaRPr lang="en-US" sz="1800" dirty="0">
              <a:effectLst/>
              <a:latin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1F9A57-5569-EAAA-C9AF-D08AD1C5D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322" y="1884555"/>
            <a:ext cx="9095678" cy="2854713"/>
          </a:xfrm>
        </p:spPr>
        <p:txBody>
          <a:bodyPr>
            <a:normAutofit/>
          </a:bodyPr>
          <a:lstStyle/>
          <a:p>
            <a:r>
              <a:rPr lang="en-US" sz="4000" dirty="0"/>
              <a:t>Proyecto de </a:t>
            </a:r>
            <a:r>
              <a:rPr lang="en-US" sz="4000" dirty="0" err="1"/>
              <a:t>Educación</a:t>
            </a:r>
            <a:r>
              <a:rPr lang="en-US" sz="4000" dirty="0"/>
              <a:t> </a:t>
            </a:r>
            <a:r>
              <a:rPr lang="en-US" sz="4000" dirty="0" err="1"/>
              <a:t>Farmacéutica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Colaboración</a:t>
            </a:r>
            <a:r>
              <a:rPr lang="en-US" sz="4000" dirty="0"/>
              <a:t> con la </a:t>
            </a:r>
            <a:r>
              <a:rPr lang="en-US" sz="4000" dirty="0" err="1"/>
              <a:t>Conferencia</a:t>
            </a:r>
            <a:r>
              <a:rPr lang="en-US" sz="4000" dirty="0"/>
              <a:t> </a:t>
            </a:r>
            <a:r>
              <a:rPr lang="en-US" sz="4000" dirty="0" err="1"/>
              <a:t>Panamericana</a:t>
            </a:r>
            <a:r>
              <a:rPr lang="en-US" sz="4000" dirty="0"/>
              <a:t> de </a:t>
            </a:r>
            <a:r>
              <a:rPr lang="en-US" sz="4000" dirty="0" err="1"/>
              <a:t>Educación</a:t>
            </a:r>
            <a:r>
              <a:rPr lang="en-US" sz="4000" dirty="0"/>
              <a:t> </a:t>
            </a:r>
            <a:r>
              <a:rPr lang="en-US" sz="4000" dirty="0" err="1"/>
              <a:t>Farmacéutica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10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5C9B96-3A80-EB76-8797-F09AA8A6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effectLst/>
                <a:latin typeface="Times New Roman" panose="02020603050405020304" pitchFamily="18" charset="0"/>
              </a:rPr>
            </a:br>
            <a:br>
              <a:rPr lang="en-US" dirty="0">
                <a:effectLst/>
                <a:latin typeface="Times New Roman" panose="02020603050405020304" pitchFamily="18" charset="0"/>
              </a:rPr>
            </a:br>
            <a:r>
              <a:rPr lang="en-US" sz="3600" dirty="0">
                <a:effectLst/>
                <a:latin typeface="Times New Roman" panose="02020603050405020304" pitchFamily="18" charset="0"/>
              </a:rPr>
              <a:t>Proyecto: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Apoyo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al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desarrollo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 la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educación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interprofesional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las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Escuelas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Facultades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Farmacia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 la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Región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 las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Américas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como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estrategia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formación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 del </a:t>
            </a:r>
            <a:r>
              <a:rPr lang="en-US" sz="3600" b="1" i="1" dirty="0" err="1">
                <a:effectLst/>
                <a:latin typeface="Times New Roman" panose="02020603050405020304" pitchFamily="18" charset="0"/>
              </a:rPr>
              <a:t>farmacéutico</a:t>
            </a:r>
            <a:r>
              <a:rPr lang="en-US" sz="3600" b="1" i="1" dirty="0">
                <a:effectLst/>
                <a:latin typeface="Times New Roman" panose="02020603050405020304" pitchFamily="18" charset="0"/>
              </a:rPr>
              <a:t> </a:t>
            </a:r>
            <a:br>
              <a:rPr lang="en-US" sz="3600" i="1" dirty="0">
                <a:effectLst/>
                <a:latin typeface="Times New Roman" panose="02020603050405020304" pitchFamily="18" charset="0"/>
              </a:rPr>
            </a:b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3CC88-6608-D970-A740-73C46C05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0898"/>
            <a:ext cx="10515600" cy="34560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effectLst/>
                <a:latin typeface="Times New Roman" panose="02020603050405020304" pitchFamily="18" charset="0"/>
              </a:rPr>
              <a:t>Objetivo</a:t>
            </a:r>
            <a:r>
              <a:rPr lang="en-US" b="1" dirty="0">
                <a:effectLst/>
                <a:latin typeface="Times New Roman" panose="02020603050405020304" pitchFamily="18" charset="0"/>
              </a:rPr>
              <a:t> general </a:t>
            </a:r>
            <a:endParaRPr lang="en-US" dirty="0">
              <a:effectLst/>
              <a:latin typeface="Times New Roman" panose="02020603050405020304" pitchFamily="18" charset="0"/>
            </a:endParaRPr>
          </a:p>
          <a:p>
            <a:r>
              <a:rPr lang="en-US" dirty="0" err="1">
                <a:effectLst/>
                <a:latin typeface="Times New Roman" panose="02020603050405020304" pitchFamily="18" charset="0"/>
              </a:rPr>
              <a:t>Generar</a:t>
            </a:r>
            <a:r>
              <a:rPr lang="en-US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promover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recursos</a:t>
            </a:r>
            <a:r>
              <a:rPr lang="en-US" dirty="0">
                <a:effectLst/>
                <a:latin typeface="Times New Roman" panose="02020603050405020304" pitchFamily="18" charset="0"/>
              </a:rPr>
              <a:t> para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implementación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educación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interprofesional</a:t>
            </a:r>
            <a:r>
              <a:rPr lang="en-US" dirty="0">
                <a:effectLst/>
                <a:latin typeface="Times New Roman" panose="02020603050405020304" pitchFamily="18" charset="0"/>
              </a:rPr>
              <a:t> (EIP)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carreras</a:t>
            </a:r>
            <a:r>
              <a:rPr lang="en-US" dirty="0">
                <a:effectLst/>
                <a:latin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escuelas</a:t>
            </a:r>
            <a:r>
              <a:rPr lang="en-US" dirty="0">
                <a:effectLst/>
                <a:latin typeface="Times New Roman" panose="02020603050405020304" pitchFamily="18" charset="0"/>
              </a:rPr>
              <a:t> y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facultades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Farmacia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Región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Américas</a:t>
            </a:r>
            <a:r>
              <a:rPr lang="en-US" dirty="0">
                <a:effectLst/>
                <a:latin typeface="Times New Roman" panose="02020603050405020304" pitchFamily="18" charset="0"/>
              </a:rPr>
              <a:t> con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</a:rPr>
              <a:t> fin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desarrollar</a:t>
            </a:r>
            <a:r>
              <a:rPr lang="en-US" dirty="0">
                <a:effectLst/>
                <a:latin typeface="Times New Roman" panose="02020603050405020304" pitchFamily="18" charset="0"/>
              </a:rPr>
              <a:t> las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competencias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necesarias</a:t>
            </a:r>
            <a:r>
              <a:rPr lang="en-US" dirty="0">
                <a:effectLst/>
                <a:latin typeface="Times New Roman" panose="02020603050405020304" pitchFamily="18" charset="0"/>
              </a:rPr>
              <a:t> para la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integración</a:t>
            </a:r>
            <a:r>
              <a:rPr lang="en-US" dirty="0">
                <a:effectLst/>
                <a:latin typeface="Times New Roman" panose="02020603050405020304" pitchFamily="18" charset="0"/>
              </a:rPr>
              <a:t> del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farmacéutico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en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el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equipo</a:t>
            </a:r>
            <a:r>
              <a:rPr lang="en-US" dirty="0">
                <a:effectLst/>
                <a:latin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interprofesional</a:t>
            </a:r>
            <a:r>
              <a:rPr lang="en-US" dirty="0">
                <a:effectLst/>
                <a:latin typeface="Times New Roman" panose="02020603050405020304" pitchFamily="18" charset="0"/>
              </a:rPr>
              <a:t> de </a:t>
            </a:r>
            <a:r>
              <a:rPr lang="en-US" dirty="0" err="1">
                <a:effectLst/>
                <a:latin typeface="Times New Roman" panose="02020603050405020304" pitchFamily="18" charset="0"/>
              </a:rPr>
              <a:t>salud</a:t>
            </a:r>
            <a:r>
              <a:rPr lang="en-US" dirty="0"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924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ro">
      <a:dk1>
        <a:srgbClr val="595959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837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Verdana</vt:lpstr>
      <vt:lpstr>Tema de Office</vt:lpstr>
      <vt:lpstr>Foro Farmacéutico de las Américas Asamblea General Ordinaria</vt:lpstr>
      <vt:lpstr>Actividades Generales</vt:lpstr>
      <vt:lpstr>PowerPoint Presentation</vt:lpstr>
      <vt:lpstr>Colaboración: FFA and ILAR</vt:lpstr>
      <vt:lpstr>PowerPoint Presentation</vt:lpstr>
      <vt:lpstr>PowerPoint Presentation</vt:lpstr>
      <vt:lpstr>ACTIVIDADES DEL GRUPO DE AUTOCUIDADO/AUTOMEDICACION</vt:lpstr>
      <vt:lpstr>Proyecto de Educación Farmacéutica en Colaboración con la Conferencia Panamericana de Educación Farmacéutica </vt:lpstr>
      <vt:lpstr>  Proyecto: Apoyo al desarrollo de la educación interprofesional en las Escuelas y Facultades de Farmacia de la Región de las Américas como estrategia de formación del farmacéutico  </vt:lpstr>
      <vt:lpstr>Objetivos Especificos</vt:lpstr>
      <vt:lpstr>Gracias 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Sofía Segura</dc:creator>
  <cp:lastModifiedBy>Rodriguez, Magaly</cp:lastModifiedBy>
  <cp:revision>12</cp:revision>
  <dcterms:created xsi:type="dcterms:W3CDTF">2021-03-24T01:30:56Z</dcterms:created>
  <dcterms:modified xsi:type="dcterms:W3CDTF">2022-11-19T04:34:12Z</dcterms:modified>
</cp:coreProperties>
</file>